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tiff" ContentType="image/tiff"/>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0"/>
  </p:notesMasterIdLst>
  <p:sldIdLst>
    <p:sldId id="537" r:id="rId2"/>
    <p:sldId id="516" r:id="rId3"/>
    <p:sldId id="547" r:id="rId4"/>
    <p:sldId id="571" r:id="rId5"/>
    <p:sldId id="575" r:id="rId6"/>
    <p:sldId id="329" r:id="rId7"/>
    <p:sldId id="330" r:id="rId8"/>
    <p:sldId id="331" r:id="rId9"/>
    <p:sldId id="332" r:id="rId10"/>
    <p:sldId id="548" r:id="rId11"/>
    <p:sldId id="574" r:id="rId12"/>
    <p:sldId id="566" r:id="rId13"/>
    <p:sldId id="567" r:id="rId14"/>
    <p:sldId id="576" r:id="rId15"/>
    <p:sldId id="533" r:id="rId16"/>
    <p:sldId id="535" r:id="rId17"/>
    <p:sldId id="534" r:id="rId18"/>
    <p:sldId id="538"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4263"/>
    <p:restoredTop sz="94672"/>
  </p:normalViewPr>
  <p:slideViewPr>
    <p:cSldViewPr snapToGrid="0" snapToObjects="1">
      <p:cViewPr varScale="1">
        <p:scale>
          <a:sx n="121" d="100"/>
          <a:sy n="121" d="100"/>
        </p:scale>
        <p:origin x="192" y="32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1F01C14-5F1F-C546-9E46-5B7427D2AE22}" type="datetimeFigureOut">
              <a:rPr lang="en-US" smtClean="0"/>
              <a:t>2/14/24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623A2F6-A1EE-CF47-987A-7DD0E5623F38}" type="slidenum">
              <a:rPr lang="en-US" smtClean="0"/>
              <a:t>‹#›</a:t>
            </a:fld>
            <a:endParaRPr lang="en-US"/>
          </a:p>
        </p:txBody>
      </p:sp>
    </p:spTree>
    <p:extLst>
      <p:ext uri="{BB962C8B-B14F-4D97-AF65-F5344CB8AC3E}">
        <p14:creationId xmlns:p14="http://schemas.microsoft.com/office/powerpoint/2010/main" val="40845728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endParaRPr lang="en-US" dirty="0"/>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lvl1pPr>
          </a:lstStyle>
          <a:p>
            <a:pPr>
              <a:defRPr/>
            </a:pPr>
            <a:fld id="{D6F3A803-A045-354B-887A-01433CE46FC2}" type="datetime1">
              <a:rPr lang="en-US" smtClean="0"/>
              <a:t>2/14/24</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1E82176-A547-F94B-AC51-D6E9C882CB88}" type="slidenum">
              <a:rPr lang="en-US"/>
              <a:pPr>
                <a:defRPr/>
              </a:pPr>
              <a:t>‹#›</a:t>
            </a:fld>
            <a:endParaRPr lang="en-US"/>
          </a:p>
        </p:txBody>
      </p:sp>
    </p:spTree>
    <p:extLst>
      <p:ext uri="{BB962C8B-B14F-4D97-AF65-F5344CB8AC3E}">
        <p14:creationId xmlns:p14="http://schemas.microsoft.com/office/powerpoint/2010/main" val="32431340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A8B33C1D-C2E2-1049-AA3F-CD6E91052752}" type="datetime1">
              <a:rPr lang="en-US" smtClean="0"/>
              <a:t>2/14/24</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FB9610A8-B29A-B34A-A0B5-3DF26A2EB850}" type="slidenum">
              <a:rPr lang="en-US"/>
              <a:pPr>
                <a:defRPr/>
              </a:pPr>
              <a:t>‹#›</a:t>
            </a:fld>
            <a:endParaRPr lang="en-US"/>
          </a:p>
        </p:txBody>
      </p:sp>
    </p:spTree>
    <p:extLst>
      <p:ext uri="{BB962C8B-B14F-4D97-AF65-F5344CB8AC3E}">
        <p14:creationId xmlns:p14="http://schemas.microsoft.com/office/powerpoint/2010/main" val="3760970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2791AD68-B60C-4542-BDDD-2074DE6DE828}" type="datetime1">
              <a:rPr lang="en-US" smtClean="0"/>
              <a:t>2/14/24</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E12D0221-73D0-6245-9CCD-73A1D8FCB5E4}" type="slidenum">
              <a:rPr lang="en-US"/>
              <a:pPr>
                <a:defRPr/>
              </a:pPr>
              <a:t>‹#›</a:t>
            </a:fld>
            <a:endParaRPr lang="en-US"/>
          </a:p>
        </p:txBody>
      </p:sp>
    </p:spTree>
    <p:extLst>
      <p:ext uri="{BB962C8B-B14F-4D97-AF65-F5344CB8AC3E}">
        <p14:creationId xmlns:p14="http://schemas.microsoft.com/office/powerpoint/2010/main" val="22855350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609600" y="2160495"/>
            <a:ext cx="10972800" cy="396567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pPr>
              <a:defRPr/>
            </a:pPr>
            <a:fld id="{C5BD04BF-9DC2-6341-92B2-BD109A2EF3B1}" type="datetime1">
              <a:rPr lang="en-US" smtClean="0"/>
              <a:t>2/14/24</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3FF2C605-4958-CF43-AA48-80339EFDB0AF}" type="slidenum">
              <a:rPr lang="en-US"/>
              <a:pPr>
                <a:defRPr/>
              </a:pPr>
              <a:t>‹#›</a:t>
            </a:fld>
            <a:endParaRPr lang="en-US"/>
          </a:p>
        </p:txBody>
      </p:sp>
    </p:spTree>
    <p:extLst>
      <p:ext uri="{BB962C8B-B14F-4D97-AF65-F5344CB8AC3E}">
        <p14:creationId xmlns:p14="http://schemas.microsoft.com/office/powerpoint/2010/main" val="15275803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endParaRPr lang="en-US" dirty="0"/>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lvl1pPr>
          </a:lstStyle>
          <a:p>
            <a:pPr>
              <a:defRPr/>
            </a:pPr>
            <a:fld id="{FB0FFBC7-3028-644D-986B-D9855CB74B38}" type="datetime1">
              <a:rPr lang="en-US" smtClean="0"/>
              <a:t>2/14/24</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DA6BD0F-ABBC-C14D-BC96-77BE126A748B}" type="slidenum">
              <a:rPr lang="en-US"/>
              <a:pPr>
                <a:defRPr/>
              </a:pPr>
              <a:t>‹#›</a:t>
            </a:fld>
            <a:endParaRPr lang="en-US"/>
          </a:p>
        </p:txBody>
      </p:sp>
    </p:spTree>
    <p:extLst>
      <p:ext uri="{BB962C8B-B14F-4D97-AF65-F5344CB8AC3E}">
        <p14:creationId xmlns:p14="http://schemas.microsoft.com/office/powerpoint/2010/main" val="38304251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968501"/>
            <a:ext cx="5384800" cy="41576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97600" y="1968501"/>
            <a:ext cx="5384800" cy="41576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3"/>
          <p:cNvSpPr>
            <a:spLocks noGrp="1"/>
          </p:cNvSpPr>
          <p:nvPr>
            <p:ph type="dt" sz="half" idx="10"/>
          </p:nvPr>
        </p:nvSpPr>
        <p:spPr/>
        <p:txBody>
          <a:bodyPr/>
          <a:lstStyle>
            <a:lvl1pPr>
              <a:defRPr/>
            </a:lvl1pPr>
          </a:lstStyle>
          <a:p>
            <a:pPr>
              <a:defRPr/>
            </a:pPr>
            <a:fld id="{2C3B8AE4-01F5-CC42-9C62-61BC6528368B}" type="datetime1">
              <a:rPr lang="en-US" smtClean="0"/>
              <a:t>2/14/24</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EC35E9FC-F6D5-0349-BBED-EA7D7A9BC49B}" type="slidenum">
              <a:rPr lang="en-US"/>
              <a:pPr>
                <a:defRPr/>
              </a:pPr>
              <a:t>‹#›</a:t>
            </a:fld>
            <a:endParaRPr lang="en-US"/>
          </a:p>
        </p:txBody>
      </p:sp>
    </p:spTree>
    <p:extLst>
      <p:ext uri="{BB962C8B-B14F-4D97-AF65-F5344CB8AC3E}">
        <p14:creationId xmlns:p14="http://schemas.microsoft.com/office/powerpoint/2010/main" val="16025617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pPr>
              <a:defRPr/>
            </a:pPr>
            <a:fld id="{77E49314-4A78-2444-9569-44EB70168344}" type="datetime1">
              <a:rPr lang="en-US" smtClean="0"/>
              <a:t>2/14/24</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BB5B94E0-5E06-6D42-A41D-50D581B40900}" type="slidenum">
              <a:rPr lang="en-US"/>
              <a:pPr>
                <a:defRPr/>
              </a:pPr>
              <a:t>‹#›</a:t>
            </a:fld>
            <a:endParaRPr lang="en-US"/>
          </a:p>
        </p:txBody>
      </p:sp>
    </p:spTree>
    <p:extLst>
      <p:ext uri="{BB962C8B-B14F-4D97-AF65-F5344CB8AC3E}">
        <p14:creationId xmlns:p14="http://schemas.microsoft.com/office/powerpoint/2010/main" val="22093547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fld id="{5BC22837-4683-B242-B000-BCEE30621787}" type="datetime1">
              <a:rPr lang="en-US" smtClean="0"/>
              <a:t>2/14/24</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C2AB7D4D-4E81-5B40-91F6-CF14C25F8623}" type="slidenum">
              <a:rPr lang="en-US"/>
              <a:pPr>
                <a:defRPr/>
              </a:pPr>
              <a:t>‹#›</a:t>
            </a:fld>
            <a:endParaRPr lang="en-US"/>
          </a:p>
        </p:txBody>
      </p:sp>
    </p:spTree>
    <p:extLst>
      <p:ext uri="{BB962C8B-B14F-4D97-AF65-F5344CB8AC3E}">
        <p14:creationId xmlns:p14="http://schemas.microsoft.com/office/powerpoint/2010/main" val="37334398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DCDAE926-7EF1-0B40-B57E-417D188A609C}" type="datetime1">
              <a:rPr lang="en-US" smtClean="0"/>
              <a:t>2/14/24</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B35B2FA7-4FDB-5643-811E-7991DEE50B01}" type="slidenum">
              <a:rPr lang="en-US"/>
              <a:pPr>
                <a:defRPr/>
              </a:pPr>
              <a:t>‹#›</a:t>
            </a:fld>
            <a:endParaRPr lang="en-US"/>
          </a:p>
        </p:txBody>
      </p:sp>
    </p:spTree>
    <p:extLst>
      <p:ext uri="{BB962C8B-B14F-4D97-AF65-F5344CB8AC3E}">
        <p14:creationId xmlns:p14="http://schemas.microsoft.com/office/powerpoint/2010/main" val="32685827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3"/>
          <p:cNvSpPr>
            <a:spLocks noGrp="1"/>
          </p:cNvSpPr>
          <p:nvPr>
            <p:ph type="dt" sz="half" idx="10"/>
          </p:nvPr>
        </p:nvSpPr>
        <p:spPr/>
        <p:txBody>
          <a:bodyPr/>
          <a:lstStyle>
            <a:lvl1pPr>
              <a:defRPr/>
            </a:lvl1pPr>
          </a:lstStyle>
          <a:p>
            <a:pPr>
              <a:defRPr/>
            </a:pPr>
            <a:fld id="{518D107B-B9C7-5B41-A168-55258AB95F52}" type="datetime1">
              <a:rPr lang="en-US" smtClean="0"/>
              <a:t>2/14/24</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91DD8B14-AE1E-054C-8668-93D0F0400A18}" type="slidenum">
              <a:rPr lang="en-US"/>
              <a:pPr>
                <a:defRPr/>
              </a:pPr>
              <a:t>‹#›</a:t>
            </a:fld>
            <a:endParaRPr lang="en-US"/>
          </a:p>
        </p:txBody>
      </p:sp>
    </p:spTree>
    <p:extLst>
      <p:ext uri="{BB962C8B-B14F-4D97-AF65-F5344CB8AC3E}">
        <p14:creationId xmlns:p14="http://schemas.microsoft.com/office/powerpoint/2010/main" val="40340713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endParaRPr lang="en-US" dirty="0"/>
          </a:p>
        </p:txBody>
      </p:sp>
      <p:sp>
        <p:nvSpPr>
          <p:cNvPr id="3" name="Picture Placeholder 2"/>
          <p:cNvSpPr>
            <a:spLocks noGrp="1"/>
          </p:cNvSpPr>
          <p:nvPr>
            <p:ph type="pic" idx="1"/>
          </p:nvPr>
        </p:nvSpPr>
        <p:spPr>
          <a:xfrm>
            <a:off x="2389717" y="612775"/>
            <a:ext cx="73152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en-US" noProof="0" dirty="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3"/>
          <p:cNvSpPr>
            <a:spLocks noGrp="1"/>
          </p:cNvSpPr>
          <p:nvPr>
            <p:ph type="dt" sz="half" idx="10"/>
          </p:nvPr>
        </p:nvSpPr>
        <p:spPr/>
        <p:txBody>
          <a:bodyPr/>
          <a:lstStyle>
            <a:lvl1pPr>
              <a:defRPr/>
            </a:lvl1pPr>
          </a:lstStyle>
          <a:p>
            <a:pPr>
              <a:defRPr/>
            </a:pPr>
            <a:fld id="{3AD92D36-EE82-3142-B011-9831FB5E702F}" type="datetime1">
              <a:rPr lang="en-US" smtClean="0"/>
              <a:t>2/14/24</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8FEF0004-A563-C64B-9FAD-6198662E1BD1}" type="slidenum">
              <a:rPr lang="en-US"/>
              <a:pPr>
                <a:defRPr/>
              </a:pPr>
              <a:t>‹#›</a:t>
            </a:fld>
            <a:endParaRPr lang="en-US"/>
          </a:p>
        </p:txBody>
      </p:sp>
    </p:spTree>
    <p:extLst>
      <p:ext uri="{BB962C8B-B14F-4D97-AF65-F5344CB8AC3E}">
        <p14:creationId xmlns:p14="http://schemas.microsoft.com/office/powerpoint/2010/main" val="9399189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900114"/>
            <a:ext cx="10972800" cy="1068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en-US" dirty="0"/>
              <a:t>Headline Line One</a:t>
            </a:r>
            <a:br>
              <a:rPr lang="en-US" dirty="0"/>
            </a:br>
            <a:r>
              <a:rPr lang="en-US" dirty="0"/>
              <a:t>Headline Line Two</a:t>
            </a:r>
          </a:p>
        </p:txBody>
      </p:sp>
      <p:sp>
        <p:nvSpPr>
          <p:cNvPr id="1027" name="Text Placeholder 2"/>
          <p:cNvSpPr>
            <a:spLocks noGrp="1"/>
          </p:cNvSpPr>
          <p:nvPr>
            <p:ph type="body" idx="1"/>
          </p:nvPr>
        </p:nvSpPr>
        <p:spPr bwMode="auto">
          <a:xfrm>
            <a:off x="609600" y="3022601"/>
            <a:ext cx="10972800" cy="3103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Arial" panose="020B0604020202020204" pitchFamily="34" charset="0"/>
                <a:ea typeface="+mn-ea"/>
                <a:cs typeface="Arial" panose="020B0604020202020204" pitchFamily="34" charset="0"/>
              </a:defRPr>
            </a:lvl1pPr>
          </a:lstStyle>
          <a:p>
            <a:pPr>
              <a:defRPr/>
            </a:pPr>
            <a:fld id="{3EE08B4B-7256-494F-A90D-3891BD685F4A}" type="datetime1">
              <a:rPr lang="en-US" smtClean="0"/>
              <a:t>2/14/24</a:t>
            </a:fld>
            <a:endParaRPr lang="en-US" dirty="0"/>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Arial" panose="020B0604020202020204" pitchFamily="34" charset="0"/>
                <a:ea typeface="+mn-ea"/>
                <a:cs typeface="Arial" panose="020B0604020202020204" pitchFamily="34" charset="0"/>
              </a:defRPr>
            </a:lvl1pPr>
          </a:lstStyle>
          <a:p>
            <a:pPr>
              <a:defRPr/>
            </a:pPr>
            <a:endParaRPr lang="en-US" dirty="0"/>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fontAlgn="auto">
              <a:spcBef>
                <a:spcPts val="0"/>
              </a:spcBef>
              <a:spcAft>
                <a:spcPts val="0"/>
              </a:spcAft>
              <a:defRPr sz="1200" smtClean="0">
                <a:solidFill>
                  <a:schemeClr val="tx1">
                    <a:tint val="75000"/>
                  </a:schemeClr>
                </a:solidFill>
                <a:latin typeface="+mn-lt"/>
                <a:ea typeface="+mn-ea"/>
                <a:cs typeface="+mn-cs"/>
              </a:defRPr>
            </a:lvl1pPr>
          </a:lstStyle>
          <a:p>
            <a:pPr>
              <a:defRPr/>
            </a:pPr>
            <a:fld id="{0EF7D53D-272A-624E-BE3D-99D13E2B4193}" type="slidenum">
              <a:rPr lang="en-US"/>
              <a:pPr>
                <a:defRPr/>
              </a:pPr>
              <a:t>‹#›</a:t>
            </a:fld>
            <a:endParaRPr lang="en-US" dirty="0"/>
          </a:p>
        </p:txBody>
      </p:sp>
      <p:pic>
        <p:nvPicPr>
          <p:cNvPr id="3" name="Picture 2"/>
          <p:cNvPicPr>
            <a:picLocks noChangeAspect="1"/>
          </p:cNvPicPr>
          <p:nvPr userDrawn="1"/>
        </p:nvPicPr>
        <p:blipFill>
          <a:blip r:embed="rId13" cstate="email">
            <a:extLst>
              <a:ext uri="{28A0092B-C50C-407E-A947-70E740481C1C}">
                <a14:useLocalDpi xmlns:a14="http://schemas.microsoft.com/office/drawing/2010/main"/>
              </a:ext>
            </a:extLst>
          </a:blip>
          <a:stretch>
            <a:fillRect/>
          </a:stretch>
        </p:blipFill>
        <p:spPr>
          <a:xfrm>
            <a:off x="0" y="0"/>
            <a:ext cx="12192000" cy="457200"/>
          </a:xfrm>
          <a:prstGeom prst="rect">
            <a:avLst/>
          </a:prstGeom>
        </p:spPr>
      </p:pic>
    </p:spTree>
    <p:extLst>
      <p:ext uri="{BB962C8B-B14F-4D97-AF65-F5344CB8AC3E}">
        <p14:creationId xmlns:p14="http://schemas.microsoft.com/office/powerpoint/2010/main" val="153564756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ctr" defTabSz="457200" rtl="0" eaLnBrk="1" fontAlgn="base" hangingPunct="1">
        <a:spcBef>
          <a:spcPct val="0"/>
        </a:spcBef>
        <a:spcAft>
          <a:spcPct val="0"/>
        </a:spcAft>
        <a:defRPr sz="3200" b="1" kern="1200">
          <a:solidFill>
            <a:schemeClr val="tx1"/>
          </a:solidFill>
          <a:latin typeface="Arial"/>
          <a:ea typeface="ＭＳ Ｐゴシック" charset="0"/>
          <a:cs typeface="Arial"/>
        </a:defRPr>
      </a:lvl1pPr>
      <a:lvl2pPr algn="ctr" defTabSz="457200" rtl="0" eaLnBrk="1" fontAlgn="base" hangingPunct="1">
        <a:spcBef>
          <a:spcPct val="0"/>
        </a:spcBef>
        <a:spcAft>
          <a:spcPct val="0"/>
        </a:spcAft>
        <a:defRPr sz="3200" b="1">
          <a:solidFill>
            <a:schemeClr val="tx1"/>
          </a:solidFill>
          <a:latin typeface="Arial" charset="0"/>
          <a:ea typeface="ＭＳ Ｐゴシック" charset="0"/>
        </a:defRPr>
      </a:lvl2pPr>
      <a:lvl3pPr algn="ctr" defTabSz="457200" rtl="0" eaLnBrk="1" fontAlgn="base" hangingPunct="1">
        <a:spcBef>
          <a:spcPct val="0"/>
        </a:spcBef>
        <a:spcAft>
          <a:spcPct val="0"/>
        </a:spcAft>
        <a:defRPr sz="3200" b="1">
          <a:solidFill>
            <a:schemeClr val="tx1"/>
          </a:solidFill>
          <a:latin typeface="Arial" charset="0"/>
          <a:ea typeface="ＭＳ Ｐゴシック" charset="0"/>
        </a:defRPr>
      </a:lvl3pPr>
      <a:lvl4pPr algn="ctr" defTabSz="457200" rtl="0" eaLnBrk="1" fontAlgn="base" hangingPunct="1">
        <a:spcBef>
          <a:spcPct val="0"/>
        </a:spcBef>
        <a:spcAft>
          <a:spcPct val="0"/>
        </a:spcAft>
        <a:defRPr sz="3200" b="1">
          <a:solidFill>
            <a:schemeClr val="tx1"/>
          </a:solidFill>
          <a:latin typeface="Arial" charset="0"/>
          <a:ea typeface="ＭＳ Ｐゴシック" charset="0"/>
        </a:defRPr>
      </a:lvl4pPr>
      <a:lvl5pPr algn="ctr" defTabSz="457200" rtl="0" eaLnBrk="1" fontAlgn="base" hangingPunct="1">
        <a:spcBef>
          <a:spcPct val="0"/>
        </a:spcBef>
        <a:spcAft>
          <a:spcPct val="0"/>
        </a:spcAft>
        <a:defRPr sz="3200" b="1">
          <a:solidFill>
            <a:schemeClr val="tx1"/>
          </a:solidFill>
          <a:latin typeface="Arial" charset="0"/>
          <a:ea typeface="ＭＳ Ｐゴシック" charset="0"/>
        </a:defRPr>
      </a:lvl5pPr>
      <a:lvl6pPr marL="457200" algn="ctr" defTabSz="457200" rtl="0" eaLnBrk="1" fontAlgn="base" hangingPunct="1">
        <a:spcBef>
          <a:spcPct val="0"/>
        </a:spcBef>
        <a:spcAft>
          <a:spcPct val="0"/>
        </a:spcAft>
        <a:defRPr sz="3200" b="1">
          <a:solidFill>
            <a:schemeClr val="tx1"/>
          </a:solidFill>
          <a:latin typeface="Arial" charset="0"/>
          <a:ea typeface="ＭＳ Ｐゴシック" charset="0"/>
        </a:defRPr>
      </a:lvl6pPr>
      <a:lvl7pPr marL="914400" algn="ctr" defTabSz="457200" rtl="0" eaLnBrk="1" fontAlgn="base" hangingPunct="1">
        <a:spcBef>
          <a:spcPct val="0"/>
        </a:spcBef>
        <a:spcAft>
          <a:spcPct val="0"/>
        </a:spcAft>
        <a:defRPr sz="3200" b="1">
          <a:solidFill>
            <a:schemeClr val="tx1"/>
          </a:solidFill>
          <a:latin typeface="Arial" charset="0"/>
          <a:ea typeface="ＭＳ Ｐゴシック" charset="0"/>
        </a:defRPr>
      </a:lvl7pPr>
      <a:lvl8pPr marL="1371600" algn="ctr" defTabSz="457200" rtl="0" eaLnBrk="1" fontAlgn="base" hangingPunct="1">
        <a:spcBef>
          <a:spcPct val="0"/>
        </a:spcBef>
        <a:spcAft>
          <a:spcPct val="0"/>
        </a:spcAft>
        <a:defRPr sz="3200" b="1">
          <a:solidFill>
            <a:schemeClr val="tx1"/>
          </a:solidFill>
          <a:latin typeface="Arial" charset="0"/>
          <a:ea typeface="ＭＳ Ｐゴシック" charset="0"/>
        </a:defRPr>
      </a:lvl8pPr>
      <a:lvl9pPr marL="1828800" algn="ctr" defTabSz="457200" rtl="0" eaLnBrk="1" fontAlgn="base" hangingPunct="1">
        <a:spcBef>
          <a:spcPct val="0"/>
        </a:spcBef>
        <a:spcAft>
          <a:spcPct val="0"/>
        </a:spcAft>
        <a:defRPr sz="3200" b="1">
          <a:solidFill>
            <a:schemeClr val="tx1"/>
          </a:solidFill>
          <a:latin typeface="Arial" charset="0"/>
          <a:ea typeface="ＭＳ Ｐゴシック" charset="0"/>
        </a:defRPr>
      </a:lvl9pPr>
    </p:titleStyle>
    <p:bodyStyle>
      <a:lvl1pPr marL="342900" indent="-342900" algn="l" defTabSz="457200" rtl="0" eaLnBrk="1" fontAlgn="base" hangingPunct="1">
        <a:spcBef>
          <a:spcPct val="20000"/>
        </a:spcBef>
        <a:spcAft>
          <a:spcPct val="0"/>
        </a:spcAft>
        <a:buFont typeface="Arial" charset="0"/>
        <a:buChar char="•"/>
        <a:defRPr sz="2400" kern="1200">
          <a:solidFill>
            <a:schemeClr val="tx1"/>
          </a:solidFill>
          <a:latin typeface="Arial"/>
          <a:ea typeface="ＭＳ Ｐゴシック" charset="0"/>
          <a:cs typeface="Arial"/>
        </a:defRPr>
      </a:lvl1pPr>
      <a:lvl2pPr marL="742950" indent="-285750" algn="l" defTabSz="457200" rtl="0" eaLnBrk="1" fontAlgn="base" hangingPunct="1">
        <a:spcBef>
          <a:spcPct val="20000"/>
        </a:spcBef>
        <a:spcAft>
          <a:spcPct val="0"/>
        </a:spcAft>
        <a:buFont typeface="Arial" charset="0"/>
        <a:buChar char="–"/>
        <a:defRPr sz="2400" kern="1200">
          <a:solidFill>
            <a:schemeClr val="tx1"/>
          </a:solidFill>
          <a:latin typeface="Arial"/>
          <a:ea typeface="ＭＳ Ｐゴシック" charset="0"/>
          <a:cs typeface="Arial"/>
        </a:defRPr>
      </a:lvl2pPr>
      <a:lvl3pPr marL="1143000" indent="-228600" algn="l" defTabSz="457200" rtl="0" eaLnBrk="1" fontAlgn="base" hangingPunct="1">
        <a:spcBef>
          <a:spcPct val="20000"/>
        </a:spcBef>
        <a:spcAft>
          <a:spcPct val="0"/>
        </a:spcAft>
        <a:buFont typeface="Arial" charset="0"/>
        <a:buChar char="•"/>
        <a:defRPr kern="1200">
          <a:solidFill>
            <a:schemeClr val="tx1"/>
          </a:solidFill>
          <a:latin typeface="Arial"/>
          <a:ea typeface="ＭＳ Ｐゴシック" charset="0"/>
          <a:cs typeface="Arial"/>
        </a:defRPr>
      </a:lvl3pPr>
      <a:lvl4pPr marL="1600200" indent="-228600" algn="l" defTabSz="457200" rtl="0" eaLnBrk="1" fontAlgn="base" hangingPunct="1">
        <a:spcBef>
          <a:spcPct val="20000"/>
        </a:spcBef>
        <a:spcAft>
          <a:spcPct val="0"/>
        </a:spcAft>
        <a:buFont typeface="Arial" charset="0"/>
        <a:buChar char="–"/>
        <a:defRPr sz="1400" kern="1200">
          <a:solidFill>
            <a:schemeClr val="tx1"/>
          </a:solidFill>
          <a:latin typeface="Arial"/>
          <a:ea typeface="ＭＳ Ｐゴシック" charset="0"/>
          <a:cs typeface="Arial"/>
        </a:defRPr>
      </a:lvl4pPr>
      <a:lvl5pPr marL="2057400" indent="-228600" algn="l" defTabSz="457200" rtl="0" eaLnBrk="1" fontAlgn="base" hangingPunct="1">
        <a:spcBef>
          <a:spcPct val="20000"/>
        </a:spcBef>
        <a:spcAft>
          <a:spcPct val="0"/>
        </a:spcAft>
        <a:buFont typeface="Arial" charset="0"/>
        <a:buChar char="»"/>
        <a:defRPr sz="1000" kern="1200">
          <a:solidFill>
            <a:schemeClr val="tx1"/>
          </a:solidFill>
          <a:latin typeface="Arial"/>
          <a:ea typeface="ＭＳ Ｐゴシック" charset="0"/>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image" Target="../media/image19.tif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wmf"/><Relationship Id="rId2" Type="http://schemas.openxmlformats.org/officeDocument/2006/relationships/oleObject" Target="../embeddings/oleObject1.bin"/><Relationship Id="rId1" Type="http://schemas.openxmlformats.org/officeDocument/2006/relationships/slideLayout" Target="../slideLayouts/slideLayout2.xml"/><Relationship Id="rId5" Type="http://schemas.openxmlformats.org/officeDocument/2006/relationships/image" Target="../media/image5.emf"/><Relationship Id="rId4" Type="http://schemas.openxmlformats.org/officeDocument/2006/relationships/oleObject" Target="../embeddings/oleObject2.bin"/></Relationships>
</file>

<file path=ppt/slides/_rels/slide8.xml.rels><?xml version="1.0" encoding="UTF-8" standalone="yes"?>
<Relationships xmlns="http://schemas.openxmlformats.org/package/2006/relationships"><Relationship Id="rId8" Type="http://schemas.openxmlformats.org/officeDocument/2006/relationships/image" Target="../media/image11.tiff"/><Relationship Id="rId3" Type="http://schemas.openxmlformats.org/officeDocument/2006/relationships/image" Target="../media/image6.emf"/><Relationship Id="rId7" Type="http://schemas.openxmlformats.org/officeDocument/2006/relationships/image" Target="../media/image10.emf"/><Relationship Id="rId2" Type="http://schemas.openxmlformats.org/officeDocument/2006/relationships/image" Target="../media/image60.png"/><Relationship Id="rId1" Type="http://schemas.openxmlformats.org/officeDocument/2006/relationships/slideLayout" Target="../slideLayouts/slideLayout2.xml"/><Relationship Id="rId6" Type="http://schemas.openxmlformats.org/officeDocument/2006/relationships/image" Target="../media/image9.emf"/><Relationship Id="rId5" Type="http://schemas.openxmlformats.org/officeDocument/2006/relationships/image" Target="../media/image8.emf"/><Relationship Id="rId4" Type="http://schemas.openxmlformats.org/officeDocument/2006/relationships/image" Target="../media/image7.emf"/></Relationships>
</file>

<file path=ppt/slides/_rels/slide9.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12.emf"/><Relationship Id="rId1" Type="http://schemas.openxmlformats.org/officeDocument/2006/relationships/slideLayout" Target="../slideLayouts/slideLayout2.xml"/><Relationship Id="rId5" Type="http://schemas.openxmlformats.org/officeDocument/2006/relationships/image" Target="../media/image14.tiff"/><Relationship Id="rId4" Type="http://schemas.openxmlformats.org/officeDocument/2006/relationships/image" Target="../media/image13.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A1AB4-6496-0D46-9C3B-B71641B90165}"/>
              </a:ext>
            </a:extLst>
          </p:cNvPr>
          <p:cNvSpPr>
            <a:spLocks noGrp="1"/>
          </p:cNvSpPr>
          <p:nvPr>
            <p:ph type="ctrTitle"/>
          </p:nvPr>
        </p:nvSpPr>
        <p:spPr/>
        <p:txBody>
          <a:bodyPr/>
          <a:lstStyle/>
          <a:p>
            <a:r>
              <a:rPr lang="en-US" sz="4000" dirty="0"/>
              <a:t>Nuclear Fuel Performance</a:t>
            </a:r>
          </a:p>
        </p:txBody>
      </p:sp>
      <p:sp>
        <p:nvSpPr>
          <p:cNvPr id="3" name="Subtitle 2">
            <a:extLst>
              <a:ext uri="{FF2B5EF4-FFF2-40B4-BE49-F238E27FC236}">
                <a16:creationId xmlns:a16="http://schemas.microsoft.com/office/drawing/2014/main" id="{D4E102A4-1D26-9E41-904A-5C94FEB21AD8}"/>
              </a:ext>
            </a:extLst>
          </p:cNvPr>
          <p:cNvSpPr>
            <a:spLocks noGrp="1"/>
          </p:cNvSpPr>
          <p:nvPr>
            <p:ph type="subTitle" idx="1"/>
          </p:nvPr>
        </p:nvSpPr>
        <p:spPr/>
        <p:txBody>
          <a:bodyPr/>
          <a:lstStyle/>
          <a:p>
            <a:r>
              <a:rPr lang="en-US" dirty="0"/>
              <a:t>NE-533</a:t>
            </a:r>
          </a:p>
          <a:p>
            <a:r>
              <a:rPr lang="en-US" dirty="0"/>
              <a:t>Spring 2024</a:t>
            </a:r>
          </a:p>
        </p:txBody>
      </p:sp>
      <p:sp>
        <p:nvSpPr>
          <p:cNvPr id="4" name="Slide Number Placeholder 3">
            <a:extLst>
              <a:ext uri="{FF2B5EF4-FFF2-40B4-BE49-F238E27FC236}">
                <a16:creationId xmlns:a16="http://schemas.microsoft.com/office/drawing/2014/main" id="{8ED6DA87-5AA8-004F-861E-B1E0BAA302DE}"/>
              </a:ext>
            </a:extLst>
          </p:cNvPr>
          <p:cNvSpPr>
            <a:spLocks noGrp="1"/>
          </p:cNvSpPr>
          <p:nvPr>
            <p:ph type="sldNum" sz="quarter" idx="12"/>
          </p:nvPr>
        </p:nvSpPr>
        <p:spPr/>
        <p:txBody>
          <a:bodyPr/>
          <a:lstStyle/>
          <a:p>
            <a:pPr>
              <a:defRPr/>
            </a:pPr>
            <a:fld id="{01E82176-A547-F94B-AC51-D6E9C882CB88}" type="slidenum">
              <a:rPr lang="en-US" smtClean="0"/>
              <a:pPr>
                <a:defRPr/>
              </a:pPr>
              <a:t>1</a:t>
            </a:fld>
            <a:endParaRPr lang="en-US"/>
          </a:p>
        </p:txBody>
      </p:sp>
    </p:spTree>
    <p:extLst>
      <p:ext uri="{BB962C8B-B14F-4D97-AF65-F5344CB8AC3E}">
        <p14:creationId xmlns:p14="http://schemas.microsoft.com/office/powerpoint/2010/main" val="37026228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5D0FE3-9B84-154C-911C-3D55F7F2098E}"/>
              </a:ext>
            </a:extLst>
          </p:cNvPr>
          <p:cNvSpPr>
            <a:spLocks noGrp="1"/>
          </p:cNvSpPr>
          <p:nvPr>
            <p:ph type="title"/>
          </p:nvPr>
        </p:nvSpPr>
        <p:spPr/>
        <p:txBody>
          <a:bodyPr/>
          <a:lstStyle/>
          <a:p>
            <a:pPr algn="l"/>
            <a:r>
              <a:rPr lang="en-US" dirty="0"/>
              <a:t>Physical Changes</a:t>
            </a:r>
          </a:p>
        </p:txBody>
      </p:sp>
      <p:sp>
        <p:nvSpPr>
          <p:cNvPr id="3" name="Content Placeholder 2">
            <a:extLst>
              <a:ext uri="{FF2B5EF4-FFF2-40B4-BE49-F238E27FC236}">
                <a16:creationId xmlns:a16="http://schemas.microsoft.com/office/drawing/2014/main" id="{F4FE3119-4514-4441-BC64-B0004A46E939}"/>
              </a:ext>
            </a:extLst>
          </p:cNvPr>
          <p:cNvSpPr>
            <a:spLocks noGrp="1"/>
          </p:cNvSpPr>
          <p:nvPr>
            <p:ph sz="half" idx="1"/>
          </p:nvPr>
        </p:nvSpPr>
        <p:spPr>
          <a:xfrm>
            <a:off x="609600" y="1968501"/>
            <a:ext cx="5293360" cy="4157663"/>
          </a:xfrm>
        </p:spPr>
        <p:txBody>
          <a:bodyPr/>
          <a:lstStyle/>
          <a:p>
            <a:r>
              <a:rPr lang="en-US" sz="2000" dirty="0"/>
              <a:t>An important effect of radiation damage is the volume increase of the crystal lattice, leading to macroscopic swelling of the fuel material</a:t>
            </a:r>
          </a:p>
          <a:p>
            <a:r>
              <a:rPr lang="en-US" sz="2000" dirty="0"/>
              <a:t>Alpha particle damage alone can cause approximately 0.4% swelling</a:t>
            </a:r>
          </a:p>
          <a:p>
            <a:r>
              <a:rPr lang="en-US" sz="2000" dirty="0"/>
              <a:t>Mechanical properties also vary with damage, increasing with dpa</a:t>
            </a:r>
          </a:p>
          <a:p>
            <a:r>
              <a:rPr lang="en-US" sz="2000" dirty="0"/>
              <a:t>UO2 does not become amorphous, but damage accumulation can eventually cause polygonization: transformed into a material consisting of very small grains</a:t>
            </a:r>
          </a:p>
          <a:p>
            <a:endParaRPr lang="en-US" sz="2000" dirty="0"/>
          </a:p>
          <a:p>
            <a:endParaRPr lang="en-US" sz="2000" dirty="0"/>
          </a:p>
          <a:p>
            <a:endParaRPr lang="en-US" sz="2000" dirty="0"/>
          </a:p>
        </p:txBody>
      </p:sp>
      <p:sp>
        <p:nvSpPr>
          <p:cNvPr id="5" name="Slide Number Placeholder 4">
            <a:extLst>
              <a:ext uri="{FF2B5EF4-FFF2-40B4-BE49-F238E27FC236}">
                <a16:creationId xmlns:a16="http://schemas.microsoft.com/office/drawing/2014/main" id="{61232C78-AEC2-7543-950C-5BE2E21D9EAB}"/>
              </a:ext>
            </a:extLst>
          </p:cNvPr>
          <p:cNvSpPr>
            <a:spLocks noGrp="1"/>
          </p:cNvSpPr>
          <p:nvPr>
            <p:ph type="sldNum" sz="quarter" idx="12"/>
          </p:nvPr>
        </p:nvSpPr>
        <p:spPr/>
        <p:txBody>
          <a:bodyPr/>
          <a:lstStyle/>
          <a:p>
            <a:pPr>
              <a:defRPr/>
            </a:pPr>
            <a:fld id="{EC35E9FC-F6D5-0349-BBED-EA7D7A9BC49B}" type="slidenum">
              <a:rPr lang="en-US" smtClean="0"/>
              <a:pPr>
                <a:defRPr/>
              </a:pPr>
              <a:t>10</a:t>
            </a:fld>
            <a:endParaRPr lang="en-US"/>
          </a:p>
        </p:txBody>
      </p:sp>
      <p:pic>
        <p:nvPicPr>
          <p:cNvPr id="7" name="Picture 6">
            <a:extLst>
              <a:ext uri="{FF2B5EF4-FFF2-40B4-BE49-F238E27FC236}">
                <a16:creationId xmlns:a16="http://schemas.microsoft.com/office/drawing/2014/main" id="{203F6D67-D098-534E-BE8E-7E834262E029}"/>
              </a:ext>
            </a:extLst>
          </p:cNvPr>
          <p:cNvPicPr>
            <a:picLocks noChangeAspect="1"/>
          </p:cNvPicPr>
          <p:nvPr/>
        </p:nvPicPr>
        <p:blipFill>
          <a:blip r:embed="rId2"/>
          <a:stretch>
            <a:fillRect/>
          </a:stretch>
        </p:blipFill>
        <p:spPr>
          <a:xfrm>
            <a:off x="5957075" y="3348136"/>
            <a:ext cx="3003815" cy="2236884"/>
          </a:xfrm>
          <a:prstGeom prst="rect">
            <a:avLst/>
          </a:prstGeom>
        </p:spPr>
      </p:pic>
      <p:pic>
        <p:nvPicPr>
          <p:cNvPr id="8" name="Picture 7">
            <a:extLst>
              <a:ext uri="{FF2B5EF4-FFF2-40B4-BE49-F238E27FC236}">
                <a16:creationId xmlns:a16="http://schemas.microsoft.com/office/drawing/2014/main" id="{FCE15732-A7E7-6540-807F-7F89C46C6702}"/>
              </a:ext>
            </a:extLst>
          </p:cNvPr>
          <p:cNvPicPr>
            <a:picLocks noChangeAspect="1"/>
          </p:cNvPicPr>
          <p:nvPr/>
        </p:nvPicPr>
        <p:blipFill>
          <a:blip r:embed="rId3"/>
          <a:stretch>
            <a:fillRect/>
          </a:stretch>
        </p:blipFill>
        <p:spPr>
          <a:xfrm>
            <a:off x="7501660" y="857449"/>
            <a:ext cx="2918460" cy="2448022"/>
          </a:xfrm>
          <a:prstGeom prst="rect">
            <a:avLst/>
          </a:prstGeom>
        </p:spPr>
      </p:pic>
      <p:pic>
        <p:nvPicPr>
          <p:cNvPr id="9" name="Picture 8">
            <a:extLst>
              <a:ext uri="{FF2B5EF4-FFF2-40B4-BE49-F238E27FC236}">
                <a16:creationId xmlns:a16="http://schemas.microsoft.com/office/drawing/2014/main" id="{0CF9D706-B520-DB48-82D5-5F14A99B804C}"/>
              </a:ext>
            </a:extLst>
          </p:cNvPr>
          <p:cNvPicPr>
            <a:picLocks noChangeAspect="1"/>
          </p:cNvPicPr>
          <p:nvPr/>
        </p:nvPicPr>
        <p:blipFill>
          <a:blip r:embed="rId4"/>
          <a:stretch>
            <a:fillRect/>
          </a:stretch>
        </p:blipFill>
        <p:spPr>
          <a:xfrm>
            <a:off x="8960890" y="3262805"/>
            <a:ext cx="3231109" cy="2335356"/>
          </a:xfrm>
          <a:prstGeom prst="rect">
            <a:avLst/>
          </a:prstGeom>
        </p:spPr>
      </p:pic>
    </p:spTree>
    <p:extLst>
      <p:ext uri="{BB962C8B-B14F-4D97-AF65-F5344CB8AC3E}">
        <p14:creationId xmlns:p14="http://schemas.microsoft.com/office/powerpoint/2010/main" val="25194502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75BE65-EA33-1E27-56CE-E2C2B17D9C66}"/>
              </a:ext>
            </a:extLst>
          </p:cNvPr>
          <p:cNvSpPr>
            <a:spLocks noGrp="1"/>
          </p:cNvSpPr>
          <p:nvPr>
            <p:ph type="title"/>
          </p:nvPr>
        </p:nvSpPr>
        <p:spPr/>
        <p:txBody>
          <a:bodyPr/>
          <a:lstStyle/>
          <a:p>
            <a:r>
              <a:rPr lang="en-US" dirty="0"/>
              <a:t>High Burnup Structure (HBS)</a:t>
            </a:r>
          </a:p>
        </p:txBody>
      </p:sp>
      <p:sp>
        <p:nvSpPr>
          <p:cNvPr id="3" name="Content Placeholder 2">
            <a:extLst>
              <a:ext uri="{FF2B5EF4-FFF2-40B4-BE49-F238E27FC236}">
                <a16:creationId xmlns:a16="http://schemas.microsoft.com/office/drawing/2014/main" id="{7E7D6AA5-7E15-D5D2-21E6-D2B97AFB376F}"/>
              </a:ext>
            </a:extLst>
          </p:cNvPr>
          <p:cNvSpPr>
            <a:spLocks noGrp="1"/>
          </p:cNvSpPr>
          <p:nvPr>
            <p:ph idx="1"/>
          </p:nvPr>
        </p:nvSpPr>
        <p:spPr/>
        <p:txBody>
          <a:bodyPr/>
          <a:lstStyle/>
          <a:p>
            <a:r>
              <a:rPr lang="en-US" dirty="0"/>
              <a:t>In the late 1950s, it was observed that a strong capture of neutrons by U-238 in the resonance range occurs at the periphery of the fuel</a:t>
            </a:r>
          </a:p>
          <a:p>
            <a:r>
              <a:rPr lang="en-US" dirty="0"/>
              <a:t>This leads to the production of Pu-239, and leads to a higher fissile density and thus an increase in the local burnup</a:t>
            </a:r>
          </a:p>
          <a:p>
            <a:r>
              <a:rPr lang="en-US" dirty="0"/>
              <a:t>This high local burnup area is on the outer ring of the fuel and is about 200 microns thick, which represents about 8% of the fuel </a:t>
            </a:r>
          </a:p>
          <a:p>
            <a:r>
              <a:rPr lang="en-US" dirty="0"/>
              <a:t>This leads to microstructure changes…</a:t>
            </a:r>
          </a:p>
        </p:txBody>
      </p:sp>
      <p:sp>
        <p:nvSpPr>
          <p:cNvPr id="4" name="Slide Number Placeholder 3">
            <a:extLst>
              <a:ext uri="{FF2B5EF4-FFF2-40B4-BE49-F238E27FC236}">
                <a16:creationId xmlns:a16="http://schemas.microsoft.com/office/drawing/2014/main" id="{3F5D40A2-C122-748D-287A-ABF9B301DAC3}"/>
              </a:ext>
            </a:extLst>
          </p:cNvPr>
          <p:cNvSpPr>
            <a:spLocks noGrp="1"/>
          </p:cNvSpPr>
          <p:nvPr>
            <p:ph type="sldNum" sz="quarter" idx="12"/>
          </p:nvPr>
        </p:nvSpPr>
        <p:spPr/>
        <p:txBody>
          <a:bodyPr/>
          <a:lstStyle/>
          <a:p>
            <a:pPr>
              <a:defRPr/>
            </a:pPr>
            <a:fld id="{3FF2C605-4958-CF43-AA48-80339EFDB0AF}" type="slidenum">
              <a:rPr lang="en-US" smtClean="0"/>
              <a:pPr>
                <a:defRPr/>
              </a:pPr>
              <a:t>11</a:t>
            </a:fld>
            <a:endParaRPr lang="en-US"/>
          </a:p>
        </p:txBody>
      </p:sp>
    </p:spTree>
    <p:extLst>
      <p:ext uri="{BB962C8B-B14F-4D97-AF65-F5344CB8AC3E}">
        <p14:creationId xmlns:p14="http://schemas.microsoft.com/office/powerpoint/2010/main" val="35799250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0CCF0A-FB4F-F14A-9D10-B2D7EF59513F}"/>
              </a:ext>
            </a:extLst>
          </p:cNvPr>
          <p:cNvSpPr>
            <a:spLocks noGrp="1"/>
          </p:cNvSpPr>
          <p:nvPr>
            <p:ph type="title"/>
          </p:nvPr>
        </p:nvSpPr>
        <p:spPr/>
        <p:txBody>
          <a:bodyPr/>
          <a:lstStyle/>
          <a:p>
            <a:r>
              <a:rPr lang="en-US" dirty="0"/>
              <a:t>High Burnup Structure (HBS)</a:t>
            </a:r>
          </a:p>
        </p:txBody>
      </p:sp>
      <p:sp>
        <p:nvSpPr>
          <p:cNvPr id="3" name="Content Placeholder 2">
            <a:extLst>
              <a:ext uri="{FF2B5EF4-FFF2-40B4-BE49-F238E27FC236}">
                <a16:creationId xmlns:a16="http://schemas.microsoft.com/office/drawing/2014/main" id="{1DEF965F-60E3-9840-A7E1-862600FE55A8}"/>
              </a:ext>
            </a:extLst>
          </p:cNvPr>
          <p:cNvSpPr>
            <a:spLocks noGrp="1"/>
          </p:cNvSpPr>
          <p:nvPr>
            <p:ph idx="1"/>
          </p:nvPr>
        </p:nvSpPr>
        <p:spPr>
          <a:xfrm>
            <a:off x="609601" y="2160495"/>
            <a:ext cx="5930096" cy="3965670"/>
          </a:xfrm>
        </p:spPr>
        <p:txBody>
          <a:bodyPr/>
          <a:lstStyle/>
          <a:p>
            <a:r>
              <a:rPr lang="en-US" sz="2000" dirty="0"/>
              <a:t>When thermal recovery is not sufficiently efficient (at lower temperatures), the accumulation of defects at high burnup can lead to the instability of the crystalline structure, initiating a restructuring driven by the energy stored in the material</a:t>
            </a:r>
          </a:p>
          <a:p>
            <a:r>
              <a:rPr lang="en-US" sz="2000" dirty="0"/>
              <a:t>In UO2, grains subdivide from 10microns in size to 100-200 nm size, and a densely porous structure is formed (~20% porosity)</a:t>
            </a:r>
          </a:p>
          <a:p>
            <a:endParaRPr lang="en-US" sz="2000" dirty="0"/>
          </a:p>
        </p:txBody>
      </p:sp>
      <p:sp>
        <p:nvSpPr>
          <p:cNvPr id="4" name="Slide Number Placeholder 3">
            <a:extLst>
              <a:ext uri="{FF2B5EF4-FFF2-40B4-BE49-F238E27FC236}">
                <a16:creationId xmlns:a16="http://schemas.microsoft.com/office/drawing/2014/main" id="{BB5BCB2B-E992-4441-95C8-78A017C7D93C}"/>
              </a:ext>
            </a:extLst>
          </p:cNvPr>
          <p:cNvSpPr>
            <a:spLocks noGrp="1"/>
          </p:cNvSpPr>
          <p:nvPr>
            <p:ph type="sldNum" sz="quarter" idx="12"/>
          </p:nvPr>
        </p:nvSpPr>
        <p:spPr/>
        <p:txBody>
          <a:bodyPr/>
          <a:lstStyle/>
          <a:p>
            <a:pPr>
              <a:defRPr/>
            </a:pPr>
            <a:fld id="{3FF2C605-4958-CF43-AA48-80339EFDB0AF}" type="slidenum">
              <a:rPr lang="en-US" smtClean="0"/>
              <a:pPr>
                <a:defRPr/>
              </a:pPr>
              <a:t>12</a:t>
            </a:fld>
            <a:endParaRPr lang="en-US"/>
          </a:p>
        </p:txBody>
      </p:sp>
      <p:pic>
        <p:nvPicPr>
          <p:cNvPr id="5" name="Picture 4">
            <a:extLst>
              <a:ext uri="{FF2B5EF4-FFF2-40B4-BE49-F238E27FC236}">
                <a16:creationId xmlns:a16="http://schemas.microsoft.com/office/drawing/2014/main" id="{FBBCBAF5-E9B2-7248-9AE1-49352A7604D2}"/>
              </a:ext>
            </a:extLst>
          </p:cNvPr>
          <p:cNvPicPr>
            <a:picLocks noChangeAspect="1"/>
          </p:cNvPicPr>
          <p:nvPr/>
        </p:nvPicPr>
        <p:blipFill rotWithShape="1">
          <a:blip r:embed="rId2"/>
          <a:srcRect r="34452"/>
          <a:stretch/>
        </p:blipFill>
        <p:spPr>
          <a:xfrm>
            <a:off x="6680431" y="2571267"/>
            <a:ext cx="5511569" cy="2845685"/>
          </a:xfrm>
          <a:prstGeom prst="rect">
            <a:avLst/>
          </a:prstGeom>
        </p:spPr>
      </p:pic>
    </p:spTree>
    <p:extLst>
      <p:ext uri="{BB962C8B-B14F-4D97-AF65-F5344CB8AC3E}">
        <p14:creationId xmlns:p14="http://schemas.microsoft.com/office/powerpoint/2010/main" val="10115765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DBC53A-0044-E74B-AB34-073F51252D99}"/>
              </a:ext>
            </a:extLst>
          </p:cNvPr>
          <p:cNvSpPr>
            <a:spLocks noGrp="1"/>
          </p:cNvSpPr>
          <p:nvPr>
            <p:ph type="title"/>
          </p:nvPr>
        </p:nvSpPr>
        <p:spPr/>
        <p:txBody>
          <a:bodyPr/>
          <a:lstStyle/>
          <a:p>
            <a:r>
              <a:rPr lang="en-US" dirty="0"/>
              <a:t>High Burnup Structure (HBS)</a:t>
            </a:r>
          </a:p>
        </p:txBody>
      </p:sp>
      <p:sp>
        <p:nvSpPr>
          <p:cNvPr id="3" name="Content Placeholder 2">
            <a:extLst>
              <a:ext uri="{FF2B5EF4-FFF2-40B4-BE49-F238E27FC236}">
                <a16:creationId xmlns:a16="http://schemas.microsoft.com/office/drawing/2014/main" id="{1993DC90-CC3F-2D46-ABBB-95604395731F}"/>
              </a:ext>
            </a:extLst>
          </p:cNvPr>
          <p:cNvSpPr>
            <a:spLocks noGrp="1"/>
          </p:cNvSpPr>
          <p:nvPr>
            <p:ph idx="1"/>
          </p:nvPr>
        </p:nvSpPr>
        <p:spPr>
          <a:xfrm>
            <a:off x="609600" y="2160495"/>
            <a:ext cx="5825924" cy="3965670"/>
          </a:xfrm>
        </p:spPr>
        <p:txBody>
          <a:bodyPr/>
          <a:lstStyle/>
          <a:p>
            <a:r>
              <a:rPr lang="en-US" sz="2000" dirty="0"/>
              <a:t>The increase of the relative porosity volume degrades the material conductivity and reduces the mean grain size</a:t>
            </a:r>
          </a:p>
          <a:p>
            <a:r>
              <a:rPr lang="en-US" sz="2000" dirty="0"/>
              <a:t>On the other hand, the intragranular irradiation defect-cleaning improves the fuel intrinsic thermal conductivity</a:t>
            </a:r>
          </a:p>
          <a:p>
            <a:r>
              <a:rPr lang="en-US" sz="2000" dirty="0"/>
              <a:t>Fission gas in HBS bubble is retained, not released</a:t>
            </a:r>
          </a:p>
          <a:p>
            <a:r>
              <a:rPr lang="en-US" sz="2000" dirty="0"/>
              <a:t>Exact mechanism of HBS formation is not understood</a:t>
            </a:r>
          </a:p>
          <a:p>
            <a:endParaRPr lang="en-US" sz="2000" dirty="0"/>
          </a:p>
        </p:txBody>
      </p:sp>
      <p:sp>
        <p:nvSpPr>
          <p:cNvPr id="4" name="Slide Number Placeholder 3">
            <a:extLst>
              <a:ext uri="{FF2B5EF4-FFF2-40B4-BE49-F238E27FC236}">
                <a16:creationId xmlns:a16="http://schemas.microsoft.com/office/drawing/2014/main" id="{EE9D85E4-BA66-354B-9C43-D5865BAE4DDE}"/>
              </a:ext>
            </a:extLst>
          </p:cNvPr>
          <p:cNvSpPr>
            <a:spLocks noGrp="1"/>
          </p:cNvSpPr>
          <p:nvPr>
            <p:ph type="sldNum" sz="quarter" idx="12"/>
          </p:nvPr>
        </p:nvSpPr>
        <p:spPr/>
        <p:txBody>
          <a:bodyPr/>
          <a:lstStyle/>
          <a:p>
            <a:pPr>
              <a:defRPr/>
            </a:pPr>
            <a:fld id="{3FF2C605-4958-CF43-AA48-80339EFDB0AF}" type="slidenum">
              <a:rPr lang="en-US" smtClean="0"/>
              <a:pPr>
                <a:defRPr/>
              </a:pPr>
              <a:t>13</a:t>
            </a:fld>
            <a:endParaRPr lang="en-US"/>
          </a:p>
        </p:txBody>
      </p:sp>
      <p:pic>
        <p:nvPicPr>
          <p:cNvPr id="5" name="Picture 4">
            <a:extLst>
              <a:ext uri="{FF2B5EF4-FFF2-40B4-BE49-F238E27FC236}">
                <a16:creationId xmlns:a16="http://schemas.microsoft.com/office/drawing/2014/main" id="{49F41BE0-6844-054D-9C3D-11E7D80FABFF}"/>
              </a:ext>
            </a:extLst>
          </p:cNvPr>
          <p:cNvPicPr>
            <a:picLocks noChangeAspect="1"/>
          </p:cNvPicPr>
          <p:nvPr/>
        </p:nvPicPr>
        <p:blipFill>
          <a:blip r:embed="rId2"/>
          <a:stretch>
            <a:fillRect/>
          </a:stretch>
        </p:blipFill>
        <p:spPr>
          <a:xfrm rot="5400000">
            <a:off x="5469366" y="3270679"/>
            <a:ext cx="4691364" cy="1845104"/>
          </a:xfrm>
          <a:prstGeom prst="rect">
            <a:avLst/>
          </a:prstGeom>
        </p:spPr>
      </p:pic>
      <p:pic>
        <p:nvPicPr>
          <p:cNvPr id="6" name="Picture 5">
            <a:extLst>
              <a:ext uri="{FF2B5EF4-FFF2-40B4-BE49-F238E27FC236}">
                <a16:creationId xmlns:a16="http://schemas.microsoft.com/office/drawing/2014/main" id="{5A3D81E5-FE66-954A-BF79-8BA494556A9C}"/>
              </a:ext>
            </a:extLst>
          </p:cNvPr>
          <p:cNvPicPr>
            <a:picLocks noChangeAspect="1"/>
          </p:cNvPicPr>
          <p:nvPr/>
        </p:nvPicPr>
        <p:blipFill>
          <a:blip r:embed="rId3"/>
          <a:stretch>
            <a:fillRect/>
          </a:stretch>
        </p:blipFill>
        <p:spPr>
          <a:xfrm>
            <a:off x="8831895" y="2708475"/>
            <a:ext cx="3051205" cy="2250151"/>
          </a:xfrm>
          <a:prstGeom prst="rect">
            <a:avLst/>
          </a:prstGeom>
        </p:spPr>
      </p:pic>
    </p:spTree>
    <p:extLst>
      <p:ext uri="{BB962C8B-B14F-4D97-AF65-F5344CB8AC3E}">
        <p14:creationId xmlns:p14="http://schemas.microsoft.com/office/powerpoint/2010/main" val="11217593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29CC1-34E4-A34F-8621-801D8886CE7C}"/>
              </a:ext>
            </a:extLst>
          </p:cNvPr>
          <p:cNvSpPr>
            <a:spLocks noGrp="1"/>
          </p:cNvSpPr>
          <p:nvPr>
            <p:ph type="title"/>
          </p:nvPr>
        </p:nvSpPr>
        <p:spPr>
          <a:xfrm>
            <a:off x="963084" y="1234721"/>
            <a:ext cx="10363200" cy="1362075"/>
          </a:xfrm>
        </p:spPr>
        <p:txBody>
          <a:bodyPr/>
          <a:lstStyle/>
          <a:p>
            <a:r>
              <a:rPr lang="en-US" dirty="0"/>
              <a:t>Fuel chemistry</a:t>
            </a:r>
          </a:p>
        </p:txBody>
      </p:sp>
      <p:sp>
        <p:nvSpPr>
          <p:cNvPr id="4" name="Slide Number Placeholder 3">
            <a:extLst>
              <a:ext uri="{FF2B5EF4-FFF2-40B4-BE49-F238E27FC236}">
                <a16:creationId xmlns:a16="http://schemas.microsoft.com/office/drawing/2014/main" id="{2BFF06B0-02C9-F34D-82A4-D2D5BBAF6842}"/>
              </a:ext>
            </a:extLst>
          </p:cNvPr>
          <p:cNvSpPr>
            <a:spLocks noGrp="1"/>
          </p:cNvSpPr>
          <p:nvPr>
            <p:ph type="sldNum" sz="quarter" idx="12"/>
          </p:nvPr>
        </p:nvSpPr>
        <p:spPr/>
        <p:txBody>
          <a:bodyPr/>
          <a:lstStyle/>
          <a:p>
            <a:pPr>
              <a:defRPr/>
            </a:pPr>
            <a:fld id="{0DA6BD0F-ABBC-C14D-BC96-77BE126A748B}" type="slidenum">
              <a:rPr lang="en-US" smtClean="0"/>
              <a:pPr>
                <a:defRPr/>
              </a:pPr>
              <a:t>14</a:t>
            </a:fld>
            <a:endParaRPr lang="en-US"/>
          </a:p>
        </p:txBody>
      </p:sp>
    </p:spTree>
    <p:extLst>
      <p:ext uri="{BB962C8B-B14F-4D97-AF65-F5344CB8AC3E}">
        <p14:creationId xmlns:p14="http://schemas.microsoft.com/office/powerpoint/2010/main" val="28889362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36DFF3-E58B-B146-BCE3-A43817B9D6E1}"/>
              </a:ext>
            </a:extLst>
          </p:cNvPr>
          <p:cNvSpPr>
            <a:spLocks noGrp="1"/>
          </p:cNvSpPr>
          <p:nvPr>
            <p:ph type="title"/>
          </p:nvPr>
        </p:nvSpPr>
        <p:spPr/>
        <p:txBody>
          <a:bodyPr/>
          <a:lstStyle/>
          <a:p>
            <a:r>
              <a:rPr lang="en-US" dirty="0"/>
              <a:t>Fuel Chemistry</a:t>
            </a:r>
          </a:p>
        </p:txBody>
      </p:sp>
      <p:sp>
        <p:nvSpPr>
          <p:cNvPr id="3" name="Content Placeholder 2">
            <a:extLst>
              <a:ext uri="{FF2B5EF4-FFF2-40B4-BE49-F238E27FC236}">
                <a16:creationId xmlns:a16="http://schemas.microsoft.com/office/drawing/2014/main" id="{A129C9FA-451C-AC4F-ADF5-351E29B22ABF}"/>
              </a:ext>
            </a:extLst>
          </p:cNvPr>
          <p:cNvSpPr>
            <a:spLocks noGrp="1"/>
          </p:cNvSpPr>
          <p:nvPr>
            <p:ph idx="1"/>
          </p:nvPr>
        </p:nvSpPr>
        <p:spPr>
          <a:xfrm>
            <a:off x="609600" y="2160495"/>
            <a:ext cx="7577797" cy="3965670"/>
          </a:xfrm>
        </p:spPr>
        <p:txBody>
          <a:bodyPr>
            <a:normAutofit fontScale="85000" lnSpcReduction="10000"/>
          </a:bodyPr>
          <a:lstStyle/>
          <a:p>
            <a:r>
              <a:rPr lang="en-US" dirty="0"/>
              <a:t>UO</a:t>
            </a:r>
            <a:r>
              <a:rPr lang="en-US" baseline="-25000" dirty="0"/>
              <a:t>2</a:t>
            </a:r>
            <a:r>
              <a:rPr lang="en-US" dirty="0"/>
              <a:t> is an ionic compound that must have balanced charges</a:t>
            </a:r>
          </a:p>
          <a:p>
            <a:r>
              <a:rPr lang="en-US" dirty="0"/>
              <a:t>What is the charge of a typical oxygen ion?</a:t>
            </a:r>
          </a:p>
          <a:p>
            <a:pPr lvl="1"/>
            <a:r>
              <a:rPr lang="en-US" dirty="0"/>
              <a:t>O</a:t>
            </a:r>
            <a:r>
              <a:rPr lang="en-US" baseline="30000" dirty="0"/>
              <a:t>2-</a:t>
            </a:r>
          </a:p>
          <a:p>
            <a:r>
              <a:rPr lang="en-US" sz="2200" dirty="0"/>
              <a:t>Uranium valance states</a:t>
            </a:r>
          </a:p>
          <a:p>
            <a:pPr lvl="1"/>
            <a:r>
              <a:rPr lang="en-US" dirty="0"/>
              <a:t>Possible:  U</a:t>
            </a:r>
            <a:r>
              <a:rPr lang="en-US" baseline="30000" dirty="0"/>
              <a:t>3+</a:t>
            </a:r>
            <a:r>
              <a:rPr lang="en-US" dirty="0"/>
              <a:t>, U</a:t>
            </a:r>
            <a:r>
              <a:rPr lang="en-US" baseline="30000" dirty="0"/>
              <a:t>4+</a:t>
            </a:r>
            <a:r>
              <a:rPr lang="en-US" dirty="0"/>
              <a:t>, U</a:t>
            </a:r>
            <a:r>
              <a:rPr lang="en-US" baseline="30000" dirty="0"/>
              <a:t>5+</a:t>
            </a:r>
            <a:r>
              <a:rPr lang="en-US" dirty="0"/>
              <a:t>, U</a:t>
            </a:r>
            <a:r>
              <a:rPr lang="en-US" baseline="30000" dirty="0"/>
              <a:t>6+</a:t>
            </a:r>
            <a:endParaRPr lang="en-US" dirty="0"/>
          </a:p>
          <a:p>
            <a:pPr lvl="1"/>
            <a:r>
              <a:rPr lang="en-US" dirty="0"/>
              <a:t>Most stable:  U</a:t>
            </a:r>
            <a:r>
              <a:rPr lang="en-US" baseline="30000" dirty="0"/>
              <a:t>4+</a:t>
            </a:r>
            <a:r>
              <a:rPr lang="en-US" dirty="0"/>
              <a:t>, U</a:t>
            </a:r>
            <a:r>
              <a:rPr lang="en-US" baseline="30000" dirty="0"/>
              <a:t>5+</a:t>
            </a:r>
            <a:r>
              <a:rPr lang="en-US" dirty="0"/>
              <a:t>, U</a:t>
            </a:r>
            <a:r>
              <a:rPr lang="en-US" baseline="30000" dirty="0"/>
              <a:t>6+</a:t>
            </a:r>
          </a:p>
          <a:p>
            <a:pPr lvl="1"/>
            <a:r>
              <a:rPr lang="en-US" dirty="0"/>
              <a:t>Beyond UO2, can have U4O9, U3O8, UO3</a:t>
            </a:r>
          </a:p>
          <a:p>
            <a:r>
              <a:rPr lang="en-US" dirty="0"/>
              <a:t>The structure is very stable all the way up to the melting temperature and down to extremely low temperatures, even with irradiation damage</a:t>
            </a:r>
          </a:p>
          <a:p>
            <a:r>
              <a:rPr lang="en-US" dirty="0"/>
              <a:t>There is space in the uranium lattice that can accommodate fission products</a:t>
            </a:r>
          </a:p>
        </p:txBody>
      </p:sp>
      <p:sp>
        <p:nvSpPr>
          <p:cNvPr id="4" name="Slide Number Placeholder 3">
            <a:extLst>
              <a:ext uri="{FF2B5EF4-FFF2-40B4-BE49-F238E27FC236}">
                <a16:creationId xmlns:a16="http://schemas.microsoft.com/office/drawing/2014/main" id="{2540EE1F-BA2C-8841-B9B2-3A759C6D6227}"/>
              </a:ext>
            </a:extLst>
          </p:cNvPr>
          <p:cNvSpPr>
            <a:spLocks noGrp="1"/>
          </p:cNvSpPr>
          <p:nvPr>
            <p:ph type="sldNum" sz="quarter" idx="12"/>
          </p:nvPr>
        </p:nvSpPr>
        <p:spPr/>
        <p:txBody>
          <a:bodyPr/>
          <a:lstStyle/>
          <a:p>
            <a:pPr>
              <a:defRPr/>
            </a:pPr>
            <a:fld id="{3FF2C605-4958-CF43-AA48-80339EFDB0AF}" type="slidenum">
              <a:rPr lang="en-US" smtClean="0"/>
              <a:pPr>
                <a:defRPr/>
              </a:pPr>
              <a:t>15</a:t>
            </a:fld>
            <a:endParaRPr lang="en-US"/>
          </a:p>
        </p:txBody>
      </p:sp>
      <p:pic>
        <p:nvPicPr>
          <p:cNvPr id="5" name="Picture 4">
            <a:extLst>
              <a:ext uri="{FF2B5EF4-FFF2-40B4-BE49-F238E27FC236}">
                <a16:creationId xmlns:a16="http://schemas.microsoft.com/office/drawing/2014/main" id="{A26A66D6-9877-C742-9705-99925E3FFF29}"/>
              </a:ext>
            </a:extLst>
          </p:cNvPr>
          <p:cNvPicPr>
            <a:picLocks noChangeAspect="1"/>
          </p:cNvPicPr>
          <p:nvPr/>
        </p:nvPicPr>
        <p:blipFill>
          <a:blip r:embed="rId2"/>
          <a:stretch>
            <a:fillRect/>
          </a:stretch>
        </p:blipFill>
        <p:spPr>
          <a:xfrm>
            <a:off x="8440615" y="2342234"/>
            <a:ext cx="2942207" cy="2726924"/>
          </a:xfrm>
          <a:prstGeom prst="rect">
            <a:avLst/>
          </a:prstGeom>
        </p:spPr>
      </p:pic>
    </p:spTree>
    <p:extLst>
      <p:ext uri="{BB962C8B-B14F-4D97-AF65-F5344CB8AC3E}">
        <p14:creationId xmlns:p14="http://schemas.microsoft.com/office/powerpoint/2010/main" val="32174817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8F221F-1537-8F40-9633-747DE9547868}"/>
              </a:ext>
            </a:extLst>
          </p:cNvPr>
          <p:cNvSpPr>
            <a:spLocks noGrp="1"/>
          </p:cNvSpPr>
          <p:nvPr>
            <p:ph type="title"/>
          </p:nvPr>
        </p:nvSpPr>
        <p:spPr/>
        <p:txBody>
          <a:bodyPr/>
          <a:lstStyle/>
          <a:p>
            <a:r>
              <a:rPr lang="en-US" dirty="0"/>
              <a:t>O/M ratio</a:t>
            </a:r>
          </a:p>
        </p:txBody>
      </p:sp>
      <p:sp>
        <p:nvSpPr>
          <p:cNvPr id="3" name="Content Placeholder 2">
            <a:extLst>
              <a:ext uri="{FF2B5EF4-FFF2-40B4-BE49-F238E27FC236}">
                <a16:creationId xmlns:a16="http://schemas.microsoft.com/office/drawing/2014/main" id="{77E2533A-69FC-7A4B-B7C0-5B1BFC16DA3D}"/>
              </a:ext>
            </a:extLst>
          </p:cNvPr>
          <p:cNvSpPr>
            <a:spLocks noGrp="1"/>
          </p:cNvSpPr>
          <p:nvPr>
            <p:ph idx="1"/>
          </p:nvPr>
        </p:nvSpPr>
        <p:spPr>
          <a:xfrm>
            <a:off x="609600" y="2160495"/>
            <a:ext cx="7355476" cy="3965670"/>
          </a:xfrm>
        </p:spPr>
        <p:txBody>
          <a:bodyPr>
            <a:noAutofit/>
          </a:bodyPr>
          <a:lstStyle/>
          <a:p>
            <a:r>
              <a:rPr lang="en-US" sz="2000" dirty="0"/>
              <a:t>The ratio of oxygen to uranium metal (O/M ratio) can vary</a:t>
            </a:r>
          </a:p>
          <a:p>
            <a:r>
              <a:rPr lang="en-US" sz="2000" dirty="0"/>
              <a:t>This is the stoichiometry</a:t>
            </a:r>
          </a:p>
          <a:p>
            <a:r>
              <a:rPr lang="en-US" sz="2000" dirty="0"/>
              <a:t>The homogeneity range of uranium dioxide extends to both hypo- and </a:t>
            </a:r>
            <a:r>
              <a:rPr lang="en-US" sz="2000" dirty="0" err="1"/>
              <a:t>hyperstoichiometric</a:t>
            </a:r>
            <a:r>
              <a:rPr lang="en-US" sz="2000" dirty="0"/>
              <a:t> compositions in oxygen</a:t>
            </a:r>
          </a:p>
          <a:p>
            <a:r>
              <a:rPr lang="en-US" sz="2000" dirty="0"/>
              <a:t>The minimum and maximum oxygen contents in the dioxide correspond to the compounds with the formula of respectively UO</a:t>
            </a:r>
            <a:r>
              <a:rPr lang="en-US" sz="2000" baseline="-25000" dirty="0"/>
              <a:t>1.67</a:t>
            </a:r>
            <a:r>
              <a:rPr lang="en-US" sz="2000" dirty="0"/>
              <a:t> at 2720 K and UO</a:t>
            </a:r>
            <a:r>
              <a:rPr lang="en-US" sz="2000" baseline="-25000" dirty="0"/>
              <a:t>2.25</a:t>
            </a:r>
            <a:r>
              <a:rPr lang="en-US" sz="2000" dirty="0"/>
              <a:t> at approximately 2030 K</a:t>
            </a:r>
          </a:p>
          <a:p>
            <a:r>
              <a:rPr lang="en-US" sz="2000" dirty="0"/>
              <a:t>Will the O/M ratio go up or down during reactor operation?</a:t>
            </a:r>
          </a:p>
          <a:p>
            <a:pPr lvl="1"/>
            <a:r>
              <a:rPr lang="en-US" sz="2000" dirty="0"/>
              <a:t>It is complicated, because of the formation of fission products that also react with the oxygen, and O interaction with Zr cladding</a:t>
            </a:r>
          </a:p>
          <a:p>
            <a:endParaRPr lang="en-US" sz="2000" dirty="0"/>
          </a:p>
        </p:txBody>
      </p:sp>
      <p:sp>
        <p:nvSpPr>
          <p:cNvPr id="4" name="Slide Number Placeholder 3">
            <a:extLst>
              <a:ext uri="{FF2B5EF4-FFF2-40B4-BE49-F238E27FC236}">
                <a16:creationId xmlns:a16="http://schemas.microsoft.com/office/drawing/2014/main" id="{931C4413-5012-E244-B057-262BEE08DE26}"/>
              </a:ext>
            </a:extLst>
          </p:cNvPr>
          <p:cNvSpPr>
            <a:spLocks noGrp="1"/>
          </p:cNvSpPr>
          <p:nvPr>
            <p:ph type="sldNum" sz="quarter" idx="12"/>
          </p:nvPr>
        </p:nvSpPr>
        <p:spPr/>
        <p:txBody>
          <a:bodyPr/>
          <a:lstStyle/>
          <a:p>
            <a:pPr>
              <a:defRPr/>
            </a:pPr>
            <a:fld id="{3FF2C605-4958-CF43-AA48-80339EFDB0AF}" type="slidenum">
              <a:rPr lang="en-US" smtClean="0"/>
              <a:pPr>
                <a:defRPr/>
              </a:pPr>
              <a:t>16</a:t>
            </a:fld>
            <a:endParaRPr lang="en-US"/>
          </a:p>
        </p:txBody>
      </p:sp>
      <p:pic>
        <p:nvPicPr>
          <p:cNvPr id="5" name="Picture 1" descr="Figure 3-2 Partial phase diagram of the uranium-oxygen system, NB_Vertical lines represent the UO2 and U4O9 compounds.png">
            <a:extLst>
              <a:ext uri="{FF2B5EF4-FFF2-40B4-BE49-F238E27FC236}">
                <a16:creationId xmlns:a16="http://schemas.microsoft.com/office/drawing/2014/main" id="{9EC57A29-14B2-364D-812E-0E953FF97442}"/>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7965076" y="1798993"/>
            <a:ext cx="3709123" cy="4557358"/>
          </a:xfrm>
          <a:prstGeom prst="rect">
            <a:avLst/>
          </a:prstGeom>
          <a:noFill/>
          <a:ln w="6350">
            <a:solidFill>
              <a:srgbClr val="D4AD6F"/>
            </a:solidFill>
          </a:ln>
        </p:spPr>
      </p:pic>
    </p:spTree>
    <p:extLst>
      <p:ext uri="{BB962C8B-B14F-4D97-AF65-F5344CB8AC3E}">
        <p14:creationId xmlns:p14="http://schemas.microsoft.com/office/powerpoint/2010/main" val="2371193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771A80-3A7B-854C-9CB0-FA06D4F016C6}"/>
              </a:ext>
            </a:extLst>
          </p:cNvPr>
          <p:cNvSpPr>
            <a:spLocks noGrp="1"/>
          </p:cNvSpPr>
          <p:nvPr>
            <p:ph type="title"/>
          </p:nvPr>
        </p:nvSpPr>
        <p:spPr/>
        <p:txBody>
          <a:bodyPr/>
          <a:lstStyle/>
          <a:p>
            <a:r>
              <a:rPr lang="en-US" dirty="0"/>
              <a:t>Excess O</a:t>
            </a:r>
          </a:p>
        </p:txBody>
      </p:sp>
      <p:sp>
        <p:nvSpPr>
          <p:cNvPr id="3" name="Content Placeholder 2">
            <a:extLst>
              <a:ext uri="{FF2B5EF4-FFF2-40B4-BE49-F238E27FC236}">
                <a16:creationId xmlns:a16="http://schemas.microsoft.com/office/drawing/2014/main" id="{ADF2B08F-5F98-6940-AA96-E5383E87F1C0}"/>
              </a:ext>
            </a:extLst>
          </p:cNvPr>
          <p:cNvSpPr>
            <a:spLocks noGrp="1"/>
          </p:cNvSpPr>
          <p:nvPr>
            <p:ph idx="1"/>
          </p:nvPr>
        </p:nvSpPr>
        <p:spPr>
          <a:xfrm>
            <a:off x="609600" y="2160495"/>
            <a:ext cx="6070600" cy="3965670"/>
          </a:xfrm>
        </p:spPr>
        <p:txBody>
          <a:bodyPr/>
          <a:lstStyle/>
          <a:p>
            <a:r>
              <a:rPr lang="en-US" sz="2000" dirty="0"/>
              <a:t>The crystal structure of UO</a:t>
            </a:r>
            <a:r>
              <a:rPr lang="en-US" sz="2000" baseline="-25000" dirty="0"/>
              <a:t>2</a:t>
            </a:r>
            <a:r>
              <a:rPr lang="en-US" sz="2000" dirty="0"/>
              <a:t> can accommodate extra oxygen</a:t>
            </a:r>
          </a:p>
          <a:p>
            <a:r>
              <a:rPr lang="en-US" sz="2000" dirty="0"/>
              <a:t>Excess oxygen resides at interstitial locations</a:t>
            </a:r>
          </a:p>
          <a:p>
            <a:r>
              <a:rPr lang="en-US" sz="2000" dirty="0"/>
              <a:t>Oxygen in neighboring sites is displaced</a:t>
            </a:r>
          </a:p>
          <a:p>
            <a:r>
              <a:rPr lang="en-US" sz="2000" dirty="0"/>
              <a:t>Cation valence increases to maintain electrical neutrality</a:t>
            </a:r>
          </a:p>
          <a:p>
            <a:r>
              <a:rPr lang="en-US" sz="2000" dirty="0"/>
              <a:t>Fuel fabricated to be nearly stoichiometric; i.e., UO2.00± because:</a:t>
            </a:r>
          </a:p>
          <a:p>
            <a:pPr lvl="1"/>
            <a:r>
              <a:rPr lang="en-US" sz="2000" dirty="0"/>
              <a:t>It is the most stable</a:t>
            </a:r>
          </a:p>
          <a:p>
            <a:pPr lvl="1"/>
            <a:r>
              <a:rPr lang="en-US" sz="2000" dirty="0"/>
              <a:t>It has the highest melting temperature</a:t>
            </a:r>
          </a:p>
          <a:p>
            <a:endParaRPr lang="en-US" sz="2000" dirty="0"/>
          </a:p>
          <a:p>
            <a:endParaRPr lang="en-US" sz="2000" dirty="0"/>
          </a:p>
        </p:txBody>
      </p:sp>
      <p:sp>
        <p:nvSpPr>
          <p:cNvPr id="4" name="Slide Number Placeholder 3">
            <a:extLst>
              <a:ext uri="{FF2B5EF4-FFF2-40B4-BE49-F238E27FC236}">
                <a16:creationId xmlns:a16="http://schemas.microsoft.com/office/drawing/2014/main" id="{1AD8DBCF-FCBF-9F42-8DD6-41331E4AC17B}"/>
              </a:ext>
            </a:extLst>
          </p:cNvPr>
          <p:cNvSpPr>
            <a:spLocks noGrp="1"/>
          </p:cNvSpPr>
          <p:nvPr>
            <p:ph type="sldNum" sz="quarter" idx="12"/>
          </p:nvPr>
        </p:nvSpPr>
        <p:spPr/>
        <p:txBody>
          <a:bodyPr/>
          <a:lstStyle/>
          <a:p>
            <a:pPr>
              <a:defRPr/>
            </a:pPr>
            <a:fld id="{3FF2C605-4958-CF43-AA48-80339EFDB0AF}" type="slidenum">
              <a:rPr lang="en-US" smtClean="0"/>
              <a:pPr>
                <a:defRPr/>
              </a:pPr>
              <a:t>17</a:t>
            </a:fld>
            <a:endParaRPr lang="en-US"/>
          </a:p>
        </p:txBody>
      </p:sp>
      <p:grpSp>
        <p:nvGrpSpPr>
          <p:cNvPr id="5" name="Group 4">
            <a:extLst>
              <a:ext uri="{FF2B5EF4-FFF2-40B4-BE49-F238E27FC236}">
                <a16:creationId xmlns:a16="http://schemas.microsoft.com/office/drawing/2014/main" id="{47FF67A4-FC9F-8A44-9633-BEE710A4913C}"/>
              </a:ext>
            </a:extLst>
          </p:cNvPr>
          <p:cNvGrpSpPr/>
          <p:nvPr/>
        </p:nvGrpSpPr>
        <p:grpSpPr>
          <a:xfrm>
            <a:off x="6850966" y="2289996"/>
            <a:ext cx="4395779" cy="3836169"/>
            <a:chOff x="2374110" y="764704"/>
            <a:chExt cx="4395779" cy="3836169"/>
          </a:xfrm>
        </p:grpSpPr>
        <p:pic>
          <p:nvPicPr>
            <p:cNvPr id="6" name="Picture 2">
              <a:extLst>
                <a:ext uri="{FF2B5EF4-FFF2-40B4-BE49-F238E27FC236}">
                  <a16:creationId xmlns:a16="http://schemas.microsoft.com/office/drawing/2014/main" id="{C78C5330-CDB0-554E-9316-160E846B95C5}"/>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2374110" y="764704"/>
              <a:ext cx="4395779" cy="3816424"/>
            </a:xfrm>
            <a:prstGeom prst="rect">
              <a:avLst/>
            </a:prstGeom>
            <a:noFill/>
            <a:ln w="6350">
              <a:solidFill>
                <a:srgbClr val="D4AD6F"/>
              </a:solidFill>
              <a:miter lim="800000"/>
              <a:headEnd/>
              <a:tailEnd/>
            </a:ln>
          </p:spPr>
        </p:pic>
        <p:sp>
          <p:nvSpPr>
            <p:cNvPr id="7" name="Rectangle 6">
              <a:extLst>
                <a:ext uri="{FF2B5EF4-FFF2-40B4-BE49-F238E27FC236}">
                  <a16:creationId xmlns:a16="http://schemas.microsoft.com/office/drawing/2014/main" id="{7A0BBCF2-7D74-0D44-892A-9D3002BB1E26}"/>
                </a:ext>
              </a:extLst>
            </p:cNvPr>
            <p:cNvSpPr/>
            <p:nvPr/>
          </p:nvSpPr>
          <p:spPr>
            <a:xfrm>
              <a:off x="5220072" y="4293096"/>
              <a:ext cx="1531125" cy="307777"/>
            </a:xfrm>
            <a:prstGeom prst="rect">
              <a:avLst/>
            </a:prstGeom>
          </p:spPr>
          <p:txBody>
            <a:bodyPr wrap="none">
              <a:spAutoFit/>
            </a:bodyPr>
            <a:lstStyle/>
            <a:p>
              <a:r>
                <a:rPr lang="en-GB" sz="1400" dirty="0">
                  <a:latin typeface="Arial Narrow" pitchFamily="34" charset="0"/>
                </a:rPr>
                <a:t>[after </a:t>
              </a:r>
              <a:r>
                <a:rPr lang="en-GB" sz="1400" dirty="0" err="1">
                  <a:latin typeface="Arial Narrow" pitchFamily="34" charset="0"/>
                </a:rPr>
                <a:t>Olander</a:t>
              </a:r>
              <a:r>
                <a:rPr lang="en-GB" sz="1400" dirty="0">
                  <a:latin typeface="Arial Narrow" pitchFamily="34" charset="0"/>
                </a:rPr>
                <a:t>, 1976]</a:t>
              </a:r>
              <a:endParaRPr lang="en-US" sz="1400" dirty="0">
                <a:latin typeface="Arial Narrow" pitchFamily="34" charset="0"/>
              </a:endParaRPr>
            </a:p>
          </p:txBody>
        </p:sp>
      </p:grpSp>
    </p:spTree>
    <p:extLst>
      <p:ext uri="{BB962C8B-B14F-4D97-AF65-F5344CB8AC3E}">
        <p14:creationId xmlns:p14="http://schemas.microsoft.com/office/powerpoint/2010/main" val="41947740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37A47-80DE-E44D-B626-C46521411B44}"/>
              </a:ext>
            </a:extLst>
          </p:cNvPr>
          <p:cNvSpPr>
            <a:spLocks noGrp="1"/>
          </p:cNvSpPr>
          <p:nvPr>
            <p:ph type="title"/>
          </p:nvPr>
        </p:nvSpPr>
        <p:spPr/>
        <p:txBody>
          <a:bodyPr/>
          <a:lstStyle/>
          <a:p>
            <a:r>
              <a:rPr lang="en-US" dirty="0"/>
              <a:t>Incorporation of Fission Products</a:t>
            </a:r>
          </a:p>
        </p:txBody>
      </p:sp>
      <p:sp>
        <p:nvSpPr>
          <p:cNvPr id="3" name="Content Placeholder 2">
            <a:extLst>
              <a:ext uri="{FF2B5EF4-FFF2-40B4-BE49-F238E27FC236}">
                <a16:creationId xmlns:a16="http://schemas.microsoft.com/office/drawing/2014/main" id="{3BDFCD49-AC87-ED46-B568-B750475972E9}"/>
              </a:ext>
            </a:extLst>
          </p:cNvPr>
          <p:cNvSpPr>
            <a:spLocks noGrp="1"/>
          </p:cNvSpPr>
          <p:nvPr>
            <p:ph idx="1"/>
          </p:nvPr>
        </p:nvSpPr>
        <p:spPr>
          <a:xfrm>
            <a:off x="609600" y="2160495"/>
            <a:ext cx="6001512" cy="3965670"/>
          </a:xfrm>
        </p:spPr>
        <p:txBody>
          <a:bodyPr/>
          <a:lstStyle/>
          <a:p>
            <a:r>
              <a:rPr lang="en-US" sz="2000" dirty="0"/>
              <a:t>As fission products form, the valence state of the uranium can change</a:t>
            </a:r>
          </a:p>
          <a:p>
            <a:r>
              <a:rPr lang="en-US" sz="2000" dirty="0"/>
              <a:t>Typical valence of soluble fission products is M</a:t>
            </a:r>
            <a:r>
              <a:rPr lang="en-US" sz="2000" baseline="30000" dirty="0"/>
              <a:t>3+</a:t>
            </a:r>
            <a:endParaRPr lang="en-US" sz="2000" dirty="0"/>
          </a:p>
          <a:p>
            <a:r>
              <a:rPr lang="en-US" sz="2000" dirty="0"/>
              <a:t>The uranium valence state changes to compensate</a:t>
            </a:r>
          </a:p>
          <a:p>
            <a:pPr lvl="1"/>
            <a:r>
              <a:rPr lang="en-US" sz="2000" dirty="0"/>
              <a:t>Oxygen liberated by fission</a:t>
            </a:r>
          </a:p>
          <a:p>
            <a:pPr lvl="1"/>
            <a:r>
              <a:rPr lang="en-US" sz="2000" dirty="0"/>
              <a:t>Fission products produced with M</a:t>
            </a:r>
            <a:r>
              <a:rPr lang="en-US" sz="2000" baseline="30000" dirty="0"/>
              <a:t>3+</a:t>
            </a:r>
            <a:r>
              <a:rPr lang="en-US" sz="2000" dirty="0"/>
              <a:t> valance state incorporated in fuel lattice</a:t>
            </a:r>
          </a:p>
          <a:p>
            <a:pPr lvl="1"/>
            <a:r>
              <a:rPr lang="en-US" sz="2000" dirty="0"/>
              <a:t>Uranium oxidizes from U</a:t>
            </a:r>
            <a:r>
              <a:rPr lang="en-US" sz="2000" baseline="30000" dirty="0"/>
              <a:t>4+</a:t>
            </a:r>
            <a:r>
              <a:rPr lang="en-US" sz="2000" dirty="0"/>
              <a:t> to U</a:t>
            </a:r>
            <a:r>
              <a:rPr lang="en-US" sz="2000" baseline="30000" dirty="0"/>
              <a:t>5+</a:t>
            </a:r>
            <a:r>
              <a:rPr lang="en-US" sz="2000" dirty="0"/>
              <a:t> or U</a:t>
            </a:r>
            <a:r>
              <a:rPr lang="en-US" sz="2000" baseline="30000" dirty="0"/>
              <a:t>6+</a:t>
            </a:r>
            <a:r>
              <a:rPr lang="en-US" sz="2000" dirty="0"/>
              <a:t> to maintain local electrical neutrality</a:t>
            </a:r>
            <a:endParaRPr lang="en-US" sz="2000" baseline="30000" dirty="0"/>
          </a:p>
          <a:p>
            <a:endParaRPr lang="en-US" sz="2000" dirty="0"/>
          </a:p>
        </p:txBody>
      </p:sp>
      <p:sp>
        <p:nvSpPr>
          <p:cNvPr id="4" name="Slide Number Placeholder 3">
            <a:extLst>
              <a:ext uri="{FF2B5EF4-FFF2-40B4-BE49-F238E27FC236}">
                <a16:creationId xmlns:a16="http://schemas.microsoft.com/office/drawing/2014/main" id="{1DE50DBB-6138-104B-B338-05583AEA93FC}"/>
              </a:ext>
            </a:extLst>
          </p:cNvPr>
          <p:cNvSpPr>
            <a:spLocks noGrp="1"/>
          </p:cNvSpPr>
          <p:nvPr>
            <p:ph type="sldNum" sz="quarter" idx="12"/>
          </p:nvPr>
        </p:nvSpPr>
        <p:spPr/>
        <p:txBody>
          <a:bodyPr/>
          <a:lstStyle/>
          <a:p>
            <a:pPr>
              <a:defRPr/>
            </a:pPr>
            <a:fld id="{3FF2C605-4958-CF43-AA48-80339EFDB0AF}" type="slidenum">
              <a:rPr lang="en-US" smtClean="0"/>
              <a:pPr>
                <a:defRPr/>
              </a:pPr>
              <a:t>18</a:t>
            </a:fld>
            <a:endParaRPr lang="en-US"/>
          </a:p>
        </p:txBody>
      </p:sp>
      <p:pic>
        <p:nvPicPr>
          <p:cNvPr id="5" name="Picture 1">
            <a:extLst>
              <a:ext uri="{FF2B5EF4-FFF2-40B4-BE49-F238E27FC236}">
                <a16:creationId xmlns:a16="http://schemas.microsoft.com/office/drawing/2014/main" id="{F9115BEB-7F51-9B4E-B38E-5F7C6396E523}"/>
              </a:ext>
            </a:extLst>
          </p:cNvPr>
          <p:cNvPicPr>
            <a:picLocks noChangeAspect="1" noChangeArrowheads="1"/>
          </p:cNvPicPr>
          <p:nvPr/>
        </p:nvPicPr>
        <p:blipFill rotWithShape="1">
          <a:blip r:embed="rId2" cstate="print"/>
          <a:srcRect l="52288"/>
          <a:stretch/>
        </p:blipFill>
        <p:spPr bwMode="auto">
          <a:xfrm>
            <a:off x="7360920" y="2321325"/>
            <a:ext cx="3287394" cy="3310870"/>
          </a:xfrm>
          <a:prstGeom prst="rect">
            <a:avLst/>
          </a:prstGeom>
          <a:noFill/>
          <a:ln w="6350">
            <a:solidFill>
              <a:srgbClr val="D4AD6F"/>
            </a:solidFill>
            <a:miter lim="800000"/>
            <a:headEnd/>
            <a:tailEnd/>
          </a:ln>
        </p:spPr>
      </p:pic>
    </p:spTree>
    <p:extLst>
      <p:ext uri="{BB962C8B-B14F-4D97-AF65-F5344CB8AC3E}">
        <p14:creationId xmlns:p14="http://schemas.microsoft.com/office/powerpoint/2010/main" val="29368040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F74C15-A2F2-8C48-AA72-13D294E4B1C9}"/>
              </a:ext>
            </a:extLst>
          </p:cNvPr>
          <p:cNvSpPr>
            <a:spLocks noGrp="1"/>
          </p:cNvSpPr>
          <p:nvPr>
            <p:ph type="title"/>
          </p:nvPr>
        </p:nvSpPr>
        <p:spPr/>
        <p:txBody>
          <a:bodyPr/>
          <a:lstStyle/>
          <a:p>
            <a:r>
              <a:rPr lang="en-US" dirty="0"/>
              <a:t>Last Time</a:t>
            </a:r>
          </a:p>
        </p:txBody>
      </p:sp>
      <p:sp>
        <p:nvSpPr>
          <p:cNvPr id="3" name="Content Placeholder 2">
            <a:extLst>
              <a:ext uri="{FF2B5EF4-FFF2-40B4-BE49-F238E27FC236}">
                <a16:creationId xmlns:a16="http://schemas.microsoft.com/office/drawing/2014/main" id="{8E8D4801-0739-BD4F-9675-172A3E9FCBF5}"/>
              </a:ext>
            </a:extLst>
          </p:cNvPr>
          <p:cNvSpPr>
            <a:spLocks noGrp="1"/>
          </p:cNvSpPr>
          <p:nvPr>
            <p:ph idx="1"/>
          </p:nvPr>
        </p:nvSpPr>
        <p:spPr/>
        <p:txBody>
          <a:bodyPr/>
          <a:lstStyle/>
          <a:p>
            <a:r>
              <a:rPr lang="en-US" dirty="0"/>
              <a:t>Dr. Larry </a:t>
            </a:r>
            <a:r>
              <a:rPr lang="en-US" dirty="0" err="1"/>
              <a:t>Aagesen</a:t>
            </a:r>
            <a:r>
              <a:rPr lang="en-US" dirty="0"/>
              <a:t> spoke about phase field simulations for nuclear fuel performance modeling</a:t>
            </a:r>
          </a:p>
          <a:p>
            <a:r>
              <a:rPr lang="en-US" dirty="0"/>
              <a:t>Exploring fuel fragmentation of the HBS</a:t>
            </a:r>
          </a:p>
          <a:p>
            <a:r>
              <a:rPr lang="en-US" dirty="0"/>
              <a:t>Developing new models for fission gas swelling and release of metallic fuels</a:t>
            </a:r>
          </a:p>
          <a:p>
            <a:r>
              <a:rPr lang="en-US" dirty="0"/>
              <a:t>Utilizing mechanistic, lower length scale, modeling tools to inform engineering scale fuel performance simulations</a:t>
            </a:r>
          </a:p>
          <a:p>
            <a:endParaRPr lang="en-US" dirty="0"/>
          </a:p>
          <a:p>
            <a:r>
              <a:rPr lang="en-US" dirty="0"/>
              <a:t>Thanks for turning in MOOSE project</a:t>
            </a:r>
          </a:p>
          <a:p>
            <a:r>
              <a:rPr lang="en-US" dirty="0"/>
              <a:t>Problem sessions and short lecture today; Exam on Thursday</a:t>
            </a:r>
          </a:p>
          <a:p>
            <a:endParaRPr lang="en-US" dirty="0"/>
          </a:p>
        </p:txBody>
      </p:sp>
      <p:sp>
        <p:nvSpPr>
          <p:cNvPr id="4" name="Slide Number Placeholder 3">
            <a:extLst>
              <a:ext uri="{FF2B5EF4-FFF2-40B4-BE49-F238E27FC236}">
                <a16:creationId xmlns:a16="http://schemas.microsoft.com/office/drawing/2014/main" id="{5C992E4C-F6EE-9B4F-9ADF-A2A09B940BD0}"/>
              </a:ext>
            </a:extLst>
          </p:cNvPr>
          <p:cNvSpPr>
            <a:spLocks noGrp="1"/>
          </p:cNvSpPr>
          <p:nvPr>
            <p:ph type="sldNum" sz="quarter" idx="12"/>
          </p:nvPr>
        </p:nvSpPr>
        <p:spPr/>
        <p:txBody>
          <a:bodyPr/>
          <a:lstStyle/>
          <a:p>
            <a:pPr>
              <a:defRPr/>
            </a:pPr>
            <a:fld id="{3FF2C605-4958-CF43-AA48-80339EFDB0AF}" type="slidenum">
              <a:rPr lang="en-US" smtClean="0"/>
              <a:pPr>
                <a:defRPr/>
              </a:pPr>
              <a:t>2</a:t>
            </a:fld>
            <a:endParaRPr lang="en-US"/>
          </a:p>
        </p:txBody>
      </p:sp>
    </p:spTree>
    <p:extLst>
      <p:ext uri="{BB962C8B-B14F-4D97-AF65-F5344CB8AC3E}">
        <p14:creationId xmlns:p14="http://schemas.microsoft.com/office/powerpoint/2010/main" val="16446087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29CC1-34E4-A34F-8621-801D8886CE7C}"/>
              </a:ext>
            </a:extLst>
          </p:cNvPr>
          <p:cNvSpPr>
            <a:spLocks noGrp="1"/>
          </p:cNvSpPr>
          <p:nvPr>
            <p:ph type="title"/>
          </p:nvPr>
        </p:nvSpPr>
        <p:spPr>
          <a:xfrm>
            <a:off x="963084" y="1234721"/>
            <a:ext cx="10363200" cy="1362075"/>
          </a:xfrm>
        </p:spPr>
        <p:txBody>
          <a:bodyPr/>
          <a:lstStyle/>
          <a:p>
            <a:r>
              <a:rPr lang="en-US" dirty="0"/>
              <a:t>UO2 Radiation effects</a:t>
            </a:r>
          </a:p>
        </p:txBody>
      </p:sp>
      <p:sp>
        <p:nvSpPr>
          <p:cNvPr id="4" name="Slide Number Placeholder 3">
            <a:extLst>
              <a:ext uri="{FF2B5EF4-FFF2-40B4-BE49-F238E27FC236}">
                <a16:creationId xmlns:a16="http://schemas.microsoft.com/office/drawing/2014/main" id="{2BFF06B0-02C9-F34D-82A4-D2D5BBAF6842}"/>
              </a:ext>
            </a:extLst>
          </p:cNvPr>
          <p:cNvSpPr>
            <a:spLocks noGrp="1"/>
          </p:cNvSpPr>
          <p:nvPr>
            <p:ph type="sldNum" sz="quarter" idx="12"/>
          </p:nvPr>
        </p:nvSpPr>
        <p:spPr/>
        <p:txBody>
          <a:bodyPr/>
          <a:lstStyle/>
          <a:p>
            <a:pPr>
              <a:defRPr/>
            </a:pPr>
            <a:fld id="{0DA6BD0F-ABBC-C14D-BC96-77BE126A748B}" type="slidenum">
              <a:rPr lang="en-US" smtClean="0"/>
              <a:pPr>
                <a:defRPr/>
              </a:pPr>
              <a:t>3</a:t>
            </a:fld>
            <a:endParaRPr lang="en-US"/>
          </a:p>
        </p:txBody>
      </p:sp>
    </p:spTree>
    <p:extLst>
      <p:ext uri="{BB962C8B-B14F-4D97-AF65-F5344CB8AC3E}">
        <p14:creationId xmlns:p14="http://schemas.microsoft.com/office/powerpoint/2010/main" val="16047049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91DCF-FF43-6E4B-899D-1CE8D743FD4C}"/>
              </a:ext>
            </a:extLst>
          </p:cNvPr>
          <p:cNvSpPr>
            <a:spLocks noGrp="1"/>
          </p:cNvSpPr>
          <p:nvPr>
            <p:ph type="title"/>
          </p:nvPr>
        </p:nvSpPr>
        <p:spPr/>
        <p:txBody>
          <a:bodyPr/>
          <a:lstStyle/>
          <a:p>
            <a:r>
              <a:rPr lang="en-US" dirty="0"/>
              <a:t>Thermal Conductivity Degradation</a:t>
            </a:r>
          </a:p>
        </p:txBody>
      </p:sp>
      <p:sp>
        <p:nvSpPr>
          <p:cNvPr id="3" name="Content Placeholder 2">
            <a:extLst>
              <a:ext uri="{FF2B5EF4-FFF2-40B4-BE49-F238E27FC236}">
                <a16:creationId xmlns:a16="http://schemas.microsoft.com/office/drawing/2014/main" id="{A18F91DB-6CF3-9842-AAFF-C28399332F76}"/>
              </a:ext>
            </a:extLst>
          </p:cNvPr>
          <p:cNvSpPr>
            <a:spLocks noGrp="1"/>
          </p:cNvSpPr>
          <p:nvPr>
            <p:ph sz="half" idx="1"/>
          </p:nvPr>
        </p:nvSpPr>
        <p:spPr/>
        <p:txBody>
          <a:bodyPr/>
          <a:lstStyle/>
          <a:p>
            <a:r>
              <a:rPr lang="en-US" sz="2000" dirty="0"/>
              <a:t>The physical effects caused by atomic displacements are rather complex and depend on the relative sink strengths of a given material for interstitials and vacancies and on the temperature</a:t>
            </a:r>
          </a:p>
          <a:p>
            <a:r>
              <a:rPr lang="en-US" sz="2000" dirty="0"/>
              <a:t>The defects that survive migrate through the crystal lattice where they cluster to form extended defects like dislocation loops, lines and networks, which can potentially be absorbed in grain boundaries, gas bubbles or precipitates, which act as sinks </a:t>
            </a:r>
          </a:p>
          <a:p>
            <a:endParaRPr lang="en-US" sz="2000" dirty="0"/>
          </a:p>
        </p:txBody>
      </p:sp>
      <p:sp>
        <p:nvSpPr>
          <p:cNvPr id="4" name="Content Placeholder 3">
            <a:extLst>
              <a:ext uri="{FF2B5EF4-FFF2-40B4-BE49-F238E27FC236}">
                <a16:creationId xmlns:a16="http://schemas.microsoft.com/office/drawing/2014/main" id="{9FE98778-6F0D-EB45-9BF1-9CCD7207ECD3}"/>
              </a:ext>
            </a:extLst>
          </p:cNvPr>
          <p:cNvSpPr>
            <a:spLocks noGrp="1"/>
          </p:cNvSpPr>
          <p:nvPr>
            <p:ph sz="half" idx="2"/>
          </p:nvPr>
        </p:nvSpPr>
        <p:spPr/>
        <p:txBody>
          <a:bodyPr/>
          <a:lstStyle/>
          <a:p>
            <a:r>
              <a:rPr lang="en-US" sz="2000" dirty="0"/>
              <a:t>Damage by fission also leads to changes in chemistry due to production of fission products</a:t>
            </a:r>
          </a:p>
          <a:p>
            <a:r>
              <a:rPr lang="en-US" sz="2000" dirty="0"/>
              <a:t>One of the major effects of defect formation is the degradation of thermal diffusivity, due to phonon scattering</a:t>
            </a:r>
          </a:p>
          <a:p>
            <a:r>
              <a:rPr lang="en-US" sz="2000" dirty="0"/>
              <a:t>Results obtained on irradiated UO2 show that the thermal conductivity is decreasing with increasing burn-up, and that at equal burn-up, samples with higher irradiation temperatures have higher thermal conductivity</a:t>
            </a:r>
          </a:p>
          <a:p>
            <a:endParaRPr lang="en-US" sz="2000" dirty="0"/>
          </a:p>
        </p:txBody>
      </p:sp>
      <p:sp>
        <p:nvSpPr>
          <p:cNvPr id="5" name="Slide Number Placeholder 4">
            <a:extLst>
              <a:ext uri="{FF2B5EF4-FFF2-40B4-BE49-F238E27FC236}">
                <a16:creationId xmlns:a16="http://schemas.microsoft.com/office/drawing/2014/main" id="{ACE14E0E-4828-424C-95DA-D7DCB6222E32}"/>
              </a:ext>
            </a:extLst>
          </p:cNvPr>
          <p:cNvSpPr>
            <a:spLocks noGrp="1"/>
          </p:cNvSpPr>
          <p:nvPr>
            <p:ph type="sldNum" sz="quarter" idx="12"/>
          </p:nvPr>
        </p:nvSpPr>
        <p:spPr/>
        <p:txBody>
          <a:bodyPr/>
          <a:lstStyle/>
          <a:p>
            <a:pPr>
              <a:defRPr/>
            </a:pPr>
            <a:fld id="{EC35E9FC-F6D5-0349-BBED-EA7D7A9BC49B}" type="slidenum">
              <a:rPr lang="en-US" smtClean="0"/>
              <a:pPr>
                <a:defRPr/>
              </a:pPr>
              <a:t>4</a:t>
            </a:fld>
            <a:endParaRPr lang="en-US"/>
          </a:p>
        </p:txBody>
      </p:sp>
    </p:spTree>
    <p:extLst>
      <p:ext uri="{BB962C8B-B14F-4D97-AF65-F5344CB8AC3E}">
        <p14:creationId xmlns:p14="http://schemas.microsoft.com/office/powerpoint/2010/main" val="2264662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87DAB2-D749-9663-7099-561E5DE21292}"/>
              </a:ext>
            </a:extLst>
          </p:cNvPr>
          <p:cNvSpPr>
            <a:spLocks noGrp="1"/>
          </p:cNvSpPr>
          <p:nvPr>
            <p:ph type="title"/>
          </p:nvPr>
        </p:nvSpPr>
        <p:spPr/>
        <p:txBody>
          <a:bodyPr/>
          <a:lstStyle/>
          <a:p>
            <a:r>
              <a:rPr lang="en-US" dirty="0"/>
              <a:t>Thermal Conductivity Degradation</a:t>
            </a:r>
          </a:p>
        </p:txBody>
      </p:sp>
      <p:sp>
        <p:nvSpPr>
          <p:cNvPr id="3" name="Content Placeholder 2">
            <a:extLst>
              <a:ext uri="{FF2B5EF4-FFF2-40B4-BE49-F238E27FC236}">
                <a16:creationId xmlns:a16="http://schemas.microsoft.com/office/drawing/2014/main" id="{9877A200-9A4A-0E24-F655-7F5C7B512E44}"/>
              </a:ext>
            </a:extLst>
          </p:cNvPr>
          <p:cNvSpPr>
            <a:spLocks noGrp="1"/>
          </p:cNvSpPr>
          <p:nvPr>
            <p:ph sz="half" idx="1"/>
          </p:nvPr>
        </p:nvSpPr>
        <p:spPr/>
        <p:txBody>
          <a:bodyPr/>
          <a:lstStyle/>
          <a:p>
            <a:r>
              <a:rPr lang="en-US" sz="2000" dirty="0"/>
              <a:t>There are mesoscopic and atomistic features that affect the thermal conductivity</a:t>
            </a:r>
          </a:p>
          <a:p>
            <a:r>
              <a:rPr lang="en-US" sz="2000" dirty="0"/>
              <a:t>The porosity existing in fresh fuels evolves during irradiation and has a strong impact on heat transport, because voids/bubbles have significantly lower kth than the lattice</a:t>
            </a:r>
          </a:p>
          <a:p>
            <a:r>
              <a:rPr lang="en-US" sz="2000" dirty="0"/>
              <a:t>Precipitates are formed by fission products that are insoluble in the UO2 lattice, forming oxide or metallic inclusions: can use composite theory to get effective thermal conductivities; typically, these precipitates INCREASE the thermal conductivity of the fuel</a:t>
            </a:r>
          </a:p>
        </p:txBody>
      </p:sp>
      <p:sp>
        <p:nvSpPr>
          <p:cNvPr id="4" name="Content Placeholder 3">
            <a:extLst>
              <a:ext uri="{FF2B5EF4-FFF2-40B4-BE49-F238E27FC236}">
                <a16:creationId xmlns:a16="http://schemas.microsoft.com/office/drawing/2014/main" id="{79B5FE2D-1F8E-28FC-A35D-7AAE1C3CAAA5}"/>
              </a:ext>
            </a:extLst>
          </p:cNvPr>
          <p:cNvSpPr>
            <a:spLocks noGrp="1"/>
          </p:cNvSpPr>
          <p:nvPr>
            <p:ph sz="half" idx="2"/>
          </p:nvPr>
        </p:nvSpPr>
        <p:spPr/>
        <p:txBody>
          <a:bodyPr/>
          <a:lstStyle/>
          <a:p>
            <a:r>
              <a:rPr lang="en-US" sz="2000" dirty="0"/>
              <a:t>Actinides, rare earths, and transition metals can form mixed oxides with UO2 (soluble fission products): these atoms act as phonon scattering centers as a result of the differences in bonding, radii, or mass, and thus decrease kth</a:t>
            </a:r>
          </a:p>
          <a:p>
            <a:r>
              <a:rPr lang="en-US" sz="2000" dirty="0"/>
              <a:t>Volatile fission products/gases are partially in solution and partially in bubbles, where they act as phonon scatterers or as low kth composite fractions</a:t>
            </a:r>
          </a:p>
          <a:p>
            <a:r>
              <a:rPr lang="en-US" sz="2000" dirty="0"/>
              <a:t>Point defects and extended defects contribute to the degradation of the thermal conductivity by scattering or limiting the mean free path of the phonons</a:t>
            </a:r>
          </a:p>
        </p:txBody>
      </p:sp>
      <p:sp>
        <p:nvSpPr>
          <p:cNvPr id="5" name="Slide Number Placeholder 4">
            <a:extLst>
              <a:ext uri="{FF2B5EF4-FFF2-40B4-BE49-F238E27FC236}">
                <a16:creationId xmlns:a16="http://schemas.microsoft.com/office/drawing/2014/main" id="{5B767119-D937-88AE-31AB-D5B7BC816E1E}"/>
              </a:ext>
            </a:extLst>
          </p:cNvPr>
          <p:cNvSpPr>
            <a:spLocks noGrp="1"/>
          </p:cNvSpPr>
          <p:nvPr>
            <p:ph type="sldNum" sz="quarter" idx="12"/>
          </p:nvPr>
        </p:nvSpPr>
        <p:spPr/>
        <p:txBody>
          <a:bodyPr/>
          <a:lstStyle/>
          <a:p>
            <a:pPr>
              <a:defRPr/>
            </a:pPr>
            <a:fld id="{EC35E9FC-F6D5-0349-BBED-EA7D7A9BC49B}" type="slidenum">
              <a:rPr lang="en-US" smtClean="0"/>
              <a:pPr>
                <a:defRPr/>
              </a:pPr>
              <a:t>5</a:t>
            </a:fld>
            <a:endParaRPr lang="en-US"/>
          </a:p>
        </p:txBody>
      </p:sp>
    </p:spTree>
    <p:extLst>
      <p:ext uri="{BB962C8B-B14F-4D97-AF65-F5344CB8AC3E}">
        <p14:creationId xmlns:p14="http://schemas.microsoft.com/office/powerpoint/2010/main" val="29318497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6C23BC-AB13-A049-9D14-F8095262BAB0}"/>
              </a:ext>
            </a:extLst>
          </p:cNvPr>
          <p:cNvSpPr>
            <a:spLocks noGrp="1"/>
          </p:cNvSpPr>
          <p:nvPr>
            <p:ph type="title"/>
          </p:nvPr>
        </p:nvSpPr>
        <p:spPr/>
        <p:txBody>
          <a:bodyPr/>
          <a:lstStyle/>
          <a:p>
            <a:r>
              <a:rPr lang="en-US" dirty="0"/>
              <a:t>UO2 Thermal Conductivity</a:t>
            </a:r>
          </a:p>
        </p:txBody>
      </p:sp>
      <p:sp>
        <p:nvSpPr>
          <p:cNvPr id="3" name="Content Placeholder 2">
            <a:extLst>
              <a:ext uri="{FF2B5EF4-FFF2-40B4-BE49-F238E27FC236}">
                <a16:creationId xmlns:a16="http://schemas.microsoft.com/office/drawing/2014/main" id="{EBB544FB-A261-1C43-A834-D547BBBE1EF2}"/>
              </a:ext>
            </a:extLst>
          </p:cNvPr>
          <p:cNvSpPr>
            <a:spLocks noGrp="1"/>
          </p:cNvSpPr>
          <p:nvPr>
            <p:ph idx="1"/>
          </p:nvPr>
        </p:nvSpPr>
        <p:spPr>
          <a:xfrm>
            <a:off x="609600" y="2160495"/>
            <a:ext cx="6589853" cy="3965670"/>
          </a:xfrm>
        </p:spPr>
        <p:txBody>
          <a:bodyPr>
            <a:normAutofit/>
          </a:bodyPr>
          <a:lstStyle/>
          <a:p>
            <a:r>
              <a:rPr lang="en-US" sz="2000" dirty="0"/>
              <a:t>We have established correlations for thermal conductivity of fresh UO2 fuel as a function of temperature</a:t>
            </a:r>
          </a:p>
          <a:p>
            <a:endParaRPr lang="en-US" sz="2000" dirty="0"/>
          </a:p>
          <a:p>
            <a:endParaRPr lang="en-US" sz="2000" dirty="0"/>
          </a:p>
          <a:p>
            <a:pPr lvl="1"/>
            <a:r>
              <a:rPr lang="en-US" sz="2000" dirty="0"/>
              <a:t>Where t = T/1000</a:t>
            </a:r>
          </a:p>
          <a:p>
            <a:pPr lvl="1"/>
            <a:r>
              <a:rPr lang="en-US" sz="2000" dirty="0">
                <a:solidFill>
                  <a:srgbClr val="FF0000"/>
                </a:solidFill>
              </a:rPr>
              <a:t>The first part of the equation describes the phonon interactions </a:t>
            </a:r>
          </a:p>
          <a:p>
            <a:pPr lvl="1"/>
            <a:r>
              <a:rPr lang="en-US" sz="2000" dirty="0">
                <a:solidFill>
                  <a:srgbClr val="23FF05"/>
                </a:solidFill>
              </a:rPr>
              <a:t>The second part describes electronic transport which becomes significant at high temperature</a:t>
            </a:r>
          </a:p>
          <a:p>
            <a:endParaRPr lang="en-US" sz="2000" dirty="0"/>
          </a:p>
        </p:txBody>
      </p:sp>
      <p:sp>
        <p:nvSpPr>
          <p:cNvPr id="4" name="Slide Number Placeholder 3">
            <a:extLst>
              <a:ext uri="{FF2B5EF4-FFF2-40B4-BE49-F238E27FC236}">
                <a16:creationId xmlns:a16="http://schemas.microsoft.com/office/drawing/2014/main" id="{FA1E69F8-8412-8D46-AF22-F204AFA4F7F8}"/>
              </a:ext>
            </a:extLst>
          </p:cNvPr>
          <p:cNvSpPr>
            <a:spLocks noGrp="1"/>
          </p:cNvSpPr>
          <p:nvPr>
            <p:ph type="sldNum" sz="quarter" idx="12"/>
          </p:nvPr>
        </p:nvSpPr>
        <p:spPr/>
        <p:txBody>
          <a:bodyPr/>
          <a:lstStyle/>
          <a:p>
            <a:pPr>
              <a:defRPr/>
            </a:pPr>
            <a:fld id="{3FF2C605-4958-CF43-AA48-80339EFDB0AF}" type="slidenum">
              <a:rPr lang="en-US" smtClean="0"/>
              <a:pPr>
                <a:defRPr/>
              </a:pPr>
              <a:t>6</a:t>
            </a:fld>
            <a:endParaRPr lang="en-US"/>
          </a:p>
        </p:txBody>
      </p:sp>
      <p:pic>
        <p:nvPicPr>
          <p:cNvPr id="5" name="Picture 4" descr="latex-image-1.pdf">
            <a:extLst>
              <a:ext uri="{FF2B5EF4-FFF2-40B4-BE49-F238E27FC236}">
                <a16:creationId xmlns:a16="http://schemas.microsoft.com/office/drawing/2014/main" id="{4B99836D-CC45-E14D-8D83-831325CBEC07}"/>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246226" y="3240267"/>
            <a:ext cx="4849774" cy="488969"/>
          </a:xfrm>
          <a:prstGeom prst="rect">
            <a:avLst/>
          </a:prstGeom>
        </p:spPr>
      </p:pic>
      <p:pic>
        <p:nvPicPr>
          <p:cNvPr id="6" name="Picture 5">
            <a:extLst>
              <a:ext uri="{FF2B5EF4-FFF2-40B4-BE49-F238E27FC236}">
                <a16:creationId xmlns:a16="http://schemas.microsoft.com/office/drawing/2014/main" id="{05C1B3D7-16AF-A240-A2E2-E785C25B2166}"/>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7199453" y="2403563"/>
            <a:ext cx="4735952" cy="3059687"/>
          </a:xfrm>
          <a:prstGeom prst="rect">
            <a:avLst/>
          </a:prstGeom>
        </p:spPr>
      </p:pic>
    </p:spTree>
    <p:extLst>
      <p:ext uri="{BB962C8B-B14F-4D97-AF65-F5344CB8AC3E}">
        <p14:creationId xmlns:p14="http://schemas.microsoft.com/office/powerpoint/2010/main" val="23755793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437F66-8667-9747-AC98-5386FCEFEF05}"/>
              </a:ext>
            </a:extLst>
          </p:cNvPr>
          <p:cNvSpPr>
            <a:spLocks noGrp="1"/>
          </p:cNvSpPr>
          <p:nvPr>
            <p:ph type="title"/>
          </p:nvPr>
        </p:nvSpPr>
        <p:spPr/>
        <p:txBody>
          <a:bodyPr/>
          <a:lstStyle/>
          <a:p>
            <a:r>
              <a:rPr lang="en-US" dirty="0"/>
              <a:t>UO2 Thermal Conductivity</a:t>
            </a:r>
          </a:p>
        </p:txBody>
      </p:sp>
      <p:sp>
        <p:nvSpPr>
          <p:cNvPr id="3" name="Content Placeholder 2">
            <a:extLst>
              <a:ext uri="{FF2B5EF4-FFF2-40B4-BE49-F238E27FC236}">
                <a16:creationId xmlns:a16="http://schemas.microsoft.com/office/drawing/2014/main" id="{09E7C28B-56E0-5643-A058-7EC11CFED032}"/>
              </a:ext>
            </a:extLst>
          </p:cNvPr>
          <p:cNvSpPr>
            <a:spLocks noGrp="1"/>
          </p:cNvSpPr>
          <p:nvPr>
            <p:ph idx="1"/>
          </p:nvPr>
        </p:nvSpPr>
        <p:spPr>
          <a:xfrm>
            <a:off x="609600" y="2160495"/>
            <a:ext cx="6531980" cy="3965670"/>
          </a:xfrm>
        </p:spPr>
        <p:txBody>
          <a:bodyPr/>
          <a:lstStyle/>
          <a:p>
            <a:r>
              <a:rPr lang="en-US" dirty="0">
                <a:latin typeface="Arial" charset="0"/>
                <a:ea typeface="MS PGothic" charset="0"/>
              </a:rPr>
              <a:t>UO</a:t>
            </a:r>
            <a:r>
              <a:rPr lang="en-US" baseline="-25000" dirty="0">
                <a:latin typeface="Arial" charset="0"/>
                <a:ea typeface="MS PGothic" charset="0"/>
              </a:rPr>
              <a:t>2</a:t>
            </a:r>
            <a:r>
              <a:rPr lang="en-US" dirty="0">
                <a:latin typeface="Arial" charset="0"/>
                <a:ea typeface="MS PGothic" charset="0"/>
              </a:rPr>
              <a:t> thermal conductivity is low and decreases more during reactor operation</a:t>
            </a:r>
          </a:p>
          <a:p>
            <a:r>
              <a:rPr lang="en-US" dirty="0"/>
              <a:t>The thermal conductivity has been collected after various amounts of burnup to make empirical fits</a:t>
            </a:r>
          </a:p>
          <a:p>
            <a:endParaRPr lang="en-US" dirty="0"/>
          </a:p>
        </p:txBody>
      </p:sp>
      <p:sp>
        <p:nvSpPr>
          <p:cNvPr id="4" name="Slide Number Placeholder 3">
            <a:extLst>
              <a:ext uri="{FF2B5EF4-FFF2-40B4-BE49-F238E27FC236}">
                <a16:creationId xmlns:a16="http://schemas.microsoft.com/office/drawing/2014/main" id="{23C9F6CF-A206-C74A-AB6F-5210D000F4E7}"/>
              </a:ext>
            </a:extLst>
          </p:cNvPr>
          <p:cNvSpPr>
            <a:spLocks noGrp="1"/>
          </p:cNvSpPr>
          <p:nvPr>
            <p:ph type="sldNum" sz="quarter" idx="12"/>
          </p:nvPr>
        </p:nvSpPr>
        <p:spPr/>
        <p:txBody>
          <a:bodyPr/>
          <a:lstStyle/>
          <a:p>
            <a:pPr>
              <a:defRPr/>
            </a:pPr>
            <a:fld id="{3FF2C605-4958-CF43-AA48-80339EFDB0AF}" type="slidenum">
              <a:rPr lang="en-US" smtClean="0"/>
              <a:pPr>
                <a:defRPr/>
              </a:pPr>
              <a:t>7</a:t>
            </a:fld>
            <a:endParaRPr lang="en-US"/>
          </a:p>
        </p:txBody>
      </p:sp>
      <p:graphicFrame>
        <p:nvGraphicFramePr>
          <p:cNvPr id="5" name="Object 2">
            <a:extLst>
              <a:ext uri="{FF2B5EF4-FFF2-40B4-BE49-F238E27FC236}">
                <a16:creationId xmlns:a16="http://schemas.microsoft.com/office/drawing/2014/main" id="{1357D662-8961-1D47-A056-3FDBF40D9433}"/>
              </a:ext>
            </a:extLst>
          </p:cNvPr>
          <p:cNvGraphicFramePr>
            <a:graphicFrameLocks noChangeAspect="1"/>
          </p:cNvGraphicFramePr>
          <p:nvPr/>
        </p:nvGraphicFramePr>
        <p:xfrm>
          <a:off x="523052" y="4651821"/>
          <a:ext cx="6705076" cy="651076"/>
        </p:xfrm>
        <a:graphic>
          <a:graphicData uri="http://schemas.openxmlformats.org/presentationml/2006/ole">
            <mc:AlternateContent xmlns:mc="http://schemas.openxmlformats.org/markup-compatibility/2006">
              <mc:Choice xmlns:v="urn:schemas-microsoft-com:vml" Requires="v">
                <p:oleObj name="Equation" r:id="rId2" imgW="4178160" imgH="406080" progId="Equation.3">
                  <p:embed/>
                </p:oleObj>
              </mc:Choice>
              <mc:Fallback>
                <p:oleObj name="Equation" r:id="rId2" imgW="4178160" imgH="406080" progId="Equation.3">
                  <p:embed/>
                  <p:pic>
                    <p:nvPicPr>
                      <p:cNvPr id="5" name="Object 2">
                        <a:extLst>
                          <a:ext uri="{FF2B5EF4-FFF2-40B4-BE49-F238E27FC236}">
                            <a16:creationId xmlns:a16="http://schemas.microsoft.com/office/drawing/2014/main" id="{1357D662-8961-1D47-A056-3FDBF40D94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3052" y="4651821"/>
                        <a:ext cx="6705076" cy="651076"/>
                      </a:xfrm>
                      <a:prstGeom prst="rect">
                        <a:avLst/>
                      </a:prstGeom>
                      <a:noFill/>
                      <a:ln>
                        <a:noFill/>
                      </a:ln>
                      <a:effectLst/>
                    </p:spPr>
                  </p:pic>
                </p:oleObj>
              </mc:Fallback>
            </mc:AlternateContent>
          </a:graphicData>
        </a:graphic>
      </p:graphicFrame>
      <p:graphicFrame>
        <p:nvGraphicFramePr>
          <p:cNvPr id="7" name="Object 1">
            <a:extLst>
              <a:ext uri="{FF2B5EF4-FFF2-40B4-BE49-F238E27FC236}">
                <a16:creationId xmlns:a16="http://schemas.microsoft.com/office/drawing/2014/main" id="{6ABB3B95-D499-CA42-9672-690C3008C8D4}"/>
              </a:ext>
            </a:extLst>
          </p:cNvPr>
          <p:cNvGraphicFramePr>
            <a:graphicFrameLocks noChangeAspect="1"/>
          </p:cNvGraphicFramePr>
          <p:nvPr/>
        </p:nvGraphicFramePr>
        <p:xfrm>
          <a:off x="7495978" y="1967299"/>
          <a:ext cx="4558934" cy="3902297"/>
        </p:xfrm>
        <a:graphic>
          <a:graphicData uri="http://schemas.openxmlformats.org/presentationml/2006/ole">
            <mc:AlternateContent xmlns:mc="http://schemas.openxmlformats.org/markup-compatibility/2006">
              <mc:Choice xmlns:v="urn:schemas-microsoft-com:vml" Requires="v">
                <p:oleObj r:id="rId4" imgW="5203952" imgH="4402938" progId="">
                  <p:embed/>
                </p:oleObj>
              </mc:Choice>
              <mc:Fallback>
                <p:oleObj r:id="rId4" imgW="5203952" imgH="4402938" progId="">
                  <p:embed/>
                  <p:pic>
                    <p:nvPicPr>
                      <p:cNvPr id="7" name="Object 1">
                        <a:extLst>
                          <a:ext uri="{FF2B5EF4-FFF2-40B4-BE49-F238E27FC236}">
                            <a16:creationId xmlns:a16="http://schemas.microsoft.com/office/drawing/2014/main" id="{6ABB3B95-D499-CA42-9672-690C3008C8D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95978" y="1967299"/>
                        <a:ext cx="4558934" cy="3902297"/>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6636762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844273-79E0-2143-B0E7-F1AE74C62608}"/>
              </a:ext>
            </a:extLst>
          </p:cNvPr>
          <p:cNvSpPr>
            <a:spLocks noGrp="1"/>
          </p:cNvSpPr>
          <p:nvPr>
            <p:ph type="title"/>
          </p:nvPr>
        </p:nvSpPr>
        <p:spPr/>
        <p:txBody>
          <a:bodyPr/>
          <a:lstStyle/>
          <a:p>
            <a:r>
              <a:rPr lang="en-US" dirty="0"/>
              <a:t>UO2 Thermal Conductivity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EDCA8FA-3700-FA48-9CDB-34677C5BC7D5}"/>
                  </a:ext>
                </a:extLst>
              </p:cNvPr>
              <p:cNvSpPr>
                <a:spLocks noGrp="1"/>
              </p:cNvSpPr>
              <p:nvPr>
                <p:ph idx="1"/>
              </p:nvPr>
            </p:nvSpPr>
            <p:spPr/>
            <p:txBody>
              <a:bodyPr/>
              <a:lstStyle/>
              <a:p>
                <a:r>
                  <a:rPr lang="en-US" dirty="0"/>
                  <a:t>The primary empirical model used in BISON is the NFIR model</a:t>
                </a:r>
              </a:p>
              <a:p>
                <a:r>
                  <a:rPr lang="en-US" dirty="0"/>
                  <a:t>The model is a function of the temperature T (in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C) and the burnup β (in MWD/</a:t>
                </a:r>
                <a:r>
                  <a:rPr lang="en-US" dirty="0" err="1"/>
                  <a:t>kgU</a:t>
                </a:r>
                <a:endParaRPr lang="en-US" dirty="0"/>
              </a:p>
            </p:txBody>
          </p:sp>
        </mc:Choice>
        <mc:Fallback xmlns="">
          <p:sp>
            <p:nvSpPr>
              <p:cNvPr id="3" name="Content Placeholder 2">
                <a:extLst>
                  <a:ext uri="{FF2B5EF4-FFF2-40B4-BE49-F238E27FC236}">
                    <a16:creationId xmlns:a16="http://schemas.microsoft.com/office/drawing/2014/main" id="{3EDCA8FA-3700-FA48-9CDB-34677C5BC7D5}"/>
                  </a:ext>
                </a:extLst>
              </p:cNvPr>
              <p:cNvSpPr>
                <a:spLocks noGrp="1" noRot="1" noChangeAspect="1" noMove="1" noResize="1" noEditPoints="1" noAdjustHandles="1" noChangeArrowheads="1" noChangeShapeType="1" noTextEdit="1"/>
              </p:cNvSpPr>
              <p:nvPr>
                <p:ph idx="1"/>
              </p:nvPr>
            </p:nvSpPr>
            <p:spPr>
              <a:blipFill>
                <a:blip r:embed="rId2"/>
                <a:stretch>
                  <a:fillRect l="-810" t="-958"/>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8F30064F-A733-8C43-8392-E5E8600CF218}"/>
              </a:ext>
            </a:extLst>
          </p:cNvPr>
          <p:cNvSpPr>
            <a:spLocks noGrp="1"/>
          </p:cNvSpPr>
          <p:nvPr>
            <p:ph type="sldNum" sz="quarter" idx="12"/>
          </p:nvPr>
        </p:nvSpPr>
        <p:spPr/>
        <p:txBody>
          <a:bodyPr/>
          <a:lstStyle/>
          <a:p>
            <a:pPr>
              <a:defRPr/>
            </a:pPr>
            <a:fld id="{3FF2C605-4958-CF43-AA48-80339EFDB0AF}" type="slidenum">
              <a:rPr lang="en-US" smtClean="0"/>
              <a:pPr>
                <a:defRPr/>
              </a:pPr>
              <a:t>8</a:t>
            </a:fld>
            <a:endParaRPr lang="en-US"/>
          </a:p>
        </p:txBody>
      </p:sp>
      <p:grpSp>
        <p:nvGrpSpPr>
          <p:cNvPr id="11" name="Group 10">
            <a:extLst>
              <a:ext uri="{FF2B5EF4-FFF2-40B4-BE49-F238E27FC236}">
                <a16:creationId xmlns:a16="http://schemas.microsoft.com/office/drawing/2014/main" id="{42161884-8184-A446-8369-02FC42382906}"/>
              </a:ext>
            </a:extLst>
          </p:cNvPr>
          <p:cNvGrpSpPr/>
          <p:nvPr/>
        </p:nvGrpSpPr>
        <p:grpSpPr>
          <a:xfrm>
            <a:off x="502731" y="3799145"/>
            <a:ext cx="7320853" cy="2096641"/>
            <a:chOff x="1196982" y="3800021"/>
            <a:chExt cx="8483600" cy="2341639"/>
          </a:xfrm>
        </p:grpSpPr>
        <p:pic>
          <p:nvPicPr>
            <p:cNvPr id="5" name="Picture 4" descr="latex-image-1.pdf">
              <a:extLst>
                <a:ext uri="{FF2B5EF4-FFF2-40B4-BE49-F238E27FC236}">
                  <a16:creationId xmlns:a16="http://schemas.microsoft.com/office/drawing/2014/main" id="{DE478E37-2576-0844-AC97-9EE5E18D5F7E}"/>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196982" y="3800021"/>
              <a:ext cx="5410200" cy="241300"/>
            </a:xfrm>
            <a:prstGeom prst="rect">
              <a:avLst/>
            </a:prstGeom>
          </p:spPr>
        </p:pic>
        <p:pic>
          <p:nvPicPr>
            <p:cNvPr id="6" name="Picture 5" descr="latex-image-1.pdf">
              <a:extLst>
                <a:ext uri="{FF2B5EF4-FFF2-40B4-BE49-F238E27FC236}">
                  <a16:creationId xmlns:a16="http://schemas.microsoft.com/office/drawing/2014/main" id="{B76DE0A9-E0F6-8F41-AD1A-A90FA77927D5}"/>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196982" y="4168160"/>
              <a:ext cx="3492500" cy="558800"/>
            </a:xfrm>
            <a:prstGeom prst="rect">
              <a:avLst/>
            </a:prstGeom>
          </p:spPr>
        </p:pic>
        <p:pic>
          <p:nvPicPr>
            <p:cNvPr id="7" name="Picture 6" descr="latex-image-1.pdf">
              <a:extLst>
                <a:ext uri="{FF2B5EF4-FFF2-40B4-BE49-F238E27FC236}">
                  <a16:creationId xmlns:a16="http://schemas.microsoft.com/office/drawing/2014/main" id="{07D79B9A-F3D8-CA44-BCDB-D956BDDDE962}"/>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1196982" y="4726960"/>
              <a:ext cx="8483600" cy="533400"/>
            </a:xfrm>
            <a:prstGeom prst="rect">
              <a:avLst/>
            </a:prstGeom>
          </p:spPr>
        </p:pic>
        <p:pic>
          <p:nvPicPr>
            <p:cNvPr id="8" name="Picture 7" descr="latex-image-1.pdf">
              <a:extLst>
                <a:ext uri="{FF2B5EF4-FFF2-40B4-BE49-F238E27FC236}">
                  <a16:creationId xmlns:a16="http://schemas.microsoft.com/office/drawing/2014/main" id="{D6D82B0A-D859-4C48-9C99-94DDDA26D293}"/>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196982" y="5260360"/>
              <a:ext cx="6858000" cy="533400"/>
            </a:xfrm>
            <a:prstGeom prst="rect">
              <a:avLst/>
            </a:prstGeom>
          </p:spPr>
        </p:pic>
        <p:pic>
          <p:nvPicPr>
            <p:cNvPr id="9" name="Picture 8" descr="latex-image-1.pdf">
              <a:extLst>
                <a:ext uri="{FF2B5EF4-FFF2-40B4-BE49-F238E27FC236}">
                  <a16:creationId xmlns:a16="http://schemas.microsoft.com/office/drawing/2014/main" id="{7DB420B2-719A-E644-AD3A-33C902D259C0}"/>
                </a:ext>
              </a:extLst>
            </p:cNvPr>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1196982" y="5862260"/>
              <a:ext cx="2857500" cy="279400"/>
            </a:xfrm>
            <a:prstGeom prst="rect">
              <a:avLst/>
            </a:prstGeom>
          </p:spPr>
        </p:pic>
      </p:grpSp>
      <p:pic>
        <p:nvPicPr>
          <p:cNvPr id="12" name="Picture 11">
            <a:extLst>
              <a:ext uri="{FF2B5EF4-FFF2-40B4-BE49-F238E27FC236}">
                <a16:creationId xmlns:a16="http://schemas.microsoft.com/office/drawing/2014/main" id="{3C7CCD86-1EDE-D740-B56C-3C28CA570B92}"/>
              </a:ext>
            </a:extLst>
          </p:cNvPr>
          <p:cNvPicPr>
            <a:picLocks noChangeAspect="1"/>
          </p:cNvPicPr>
          <p:nvPr/>
        </p:nvPicPr>
        <p:blipFill>
          <a:blip r:embed="rId8"/>
          <a:stretch>
            <a:fillRect/>
          </a:stretch>
        </p:blipFill>
        <p:spPr>
          <a:xfrm>
            <a:off x="7874239" y="3028901"/>
            <a:ext cx="4267200" cy="3200400"/>
          </a:xfrm>
          <a:prstGeom prst="rect">
            <a:avLst/>
          </a:prstGeom>
        </p:spPr>
      </p:pic>
    </p:spTree>
    <p:extLst>
      <p:ext uri="{BB962C8B-B14F-4D97-AF65-F5344CB8AC3E}">
        <p14:creationId xmlns:p14="http://schemas.microsoft.com/office/powerpoint/2010/main" val="2585092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890A2B-E6A0-8D42-B5CA-06A9643379FD}"/>
              </a:ext>
            </a:extLst>
          </p:cNvPr>
          <p:cNvSpPr>
            <a:spLocks noGrp="1"/>
          </p:cNvSpPr>
          <p:nvPr>
            <p:ph type="title"/>
          </p:nvPr>
        </p:nvSpPr>
        <p:spPr/>
        <p:txBody>
          <a:bodyPr/>
          <a:lstStyle/>
          <a:p>
            <a:r>
              <a:rPr lang="en-US" dirty="0"/>
              <a:t>UO2 Thermal Conductivity</a:t>
            </a:r>
          </a:p>
        </p:txBody>
      </p:sp>
      <p:sp>
        <p:nvSpPr>
          <p:cNvPr id="3" name="Content Placeholder 2">
            <a:extLst>
              <a:ext uri="{FF2B5EF4-FFF2-40B4-BE49-F238E27FC236}">
                <a16:creationId xmlns:a16="http://schemas.microsoft.com/office/drawing/2014/main" id="{F0A76D93-A352-E54C-89CD-B17941B5B6AF}"/>
              </a:ext>
            </a:extLst>
          </p:cNvPr>
          <p:cNvSpPr>
            <a:spLocks noGrp="1"/>
          </p:cNvSpPr>
          <p:nvPr>
            <p:ph idx="1"/>
          </p:nvPr>
        </p:nvSpPr>
        <p:spPr/>
        <p:txBody>
          <a:bodyPr/>
          <a:lstStyle/>
          <a:p>
            <a:r>
              <a:rPr lang="en-US" dirty="0"/>
              <a:t>The </a:t>
            </a:r>
            <a:r>
              <a:rPr lang="en-US" dirty="0" err="1"/>
              <a:t>R</a:t>
            </a:r>
            <a:r>
              <a:rPr lang="en-US" baseline="-25000" dirty="0" err="1"/>
              <a:t>f</a:t>
            </a:r>
            <a:r>
              <a:rPr lang="en-US" dirty="0"/>
              <a:t> function switches between two </a:t>
            </a:r>
            <a:r>
              <a:rPr lang="en-US" dirty="0" err="1"/>
              <a:t>k</a:t>
            </a:r>
            <a:r>
              <a:rPr lang="en-US" baseline="-25000" dirty="0" err="1"/>
              <a:t>ph</a:t>
            </a:r>
            <a:r>
              <a:rPr lang="en-US" dirty="0"/>
              <a:t> functions</a:t>
            </a:r>
          </a:p>
          <a:p>
            <a:endParaRPr lang="en-US" dirty="0"/>
          </a:p>
        </p:txBody>
      </p:sp>
      <p:sp>
        <p:nvSpPr>
          <p:cNvPr id="4" name="Slide Number Placeholder 3">
            <a:extLst>
              <a:ext uri="{FF2B5EF4-FFF2-40B4-BE49-F238E27FC236}">
                <a16:creationId xmlns:a16="http://schemas.microsoft.com/office/drawing/2014/main" id="{1B837B61-097A-0F42-8BB5-D4D4A35F2A63}"/>
              </a:ext>
            </a:extLst>
          </p:cNvPr>
          <p:cNvSpPr>
            <a:spLocks noGrp="1"/>
          </p:cNvSpPr>
          <p:nvPr>
            <p:ph type="sldNum" sz="quarter" idx="12"/>
          </p:nvPr>
        </p:nvSpPr>
        <p:spPr/>
        <p:txBody>
          <a:bodyPr/>
          <a:lstStyle/>
          <a:p>
            <a:pPr>
              <a:defRPr/>
            </a:pPr>
            <a:fld id="{3FF2C605-4958-CF43-AA48-80339EFDB0AF}" type="slidenum">
              <a:rPr lang="en-US" smtClean="0"/>
              <a:pPr>
                <a:defRPr/>
              </a:pPr>
              <a:t>9</a:t>
            </a:fld>
            <a:endParaRPr lang="en-US"/>
          </a:p>
        </p:txBody>
      </p:sp>
      <p:pic>
        <p:nvPicPr>
          <p:cNvPr id="6" name="Picture 5">
            <a:extLst>
              <a:ext uri="{FF2B5EF4-FFF2-40B4-BE49-F238E27FC236}">
                <a16:creationId xmlns:a16="http://schemas.microsoft.com/office/drawing/2014/main" id="{C7EAC627-0B90-284A-8A60-57C4030991BD}"/>
              </a:ext>
            </a:extLst>
          </p:cNvPr>
          <p:cNvPicPr>
            <a:picLocks noChangeAspect="1"/>
          </p:cNvPicPr>
          <p:nvPr/>
        </p:nvPicPr>
        <p:blipFill>
          <a:blip r:embed="rId2"/>
          <a:stretch>
            <a:fillRect/>
          </a:stretch>
        </p:blipFill>
        <p:spPr>
          <a:xfrm>
            <a:off x="9232493" y="1516253"/>
            <a:ext cx="2349907" cy="2267585"/>
          </a:xfrm>
          <a:prstGeom prst="rect">
            <a:avLst/>
          </a:prstGeom>
        </p:spPr>
      </p:pic>
      <p:pic>
        <p:nvPicPr>
          <p:cNvPr id="8" name="Picture 7" descr="latex-image-1.pdf">
            <a:extLst>
              <a:ext uri="{FF2B5EF4-FFF2-40B4-BE49-F238E27FC236}">
                <a16:creationId xmlns:a16="http://schemas.microsoft.com/office/drawing/2014/main" id="{9E710241-3779-7943-8F38-E1F56D1CE693}"/>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868345" y="2772422"/>
            <a:ext cx="3013824" cy="500335"/>
          </a:xfrm>
          <a:prstGeom prst="rect">
            <a:avLst/>
          </a:prstGeom>
        </p:spPr>
      </p:pic>
      <p:pic>
        <p:nvPicPr>
          <p:cNvPr id="9" name="Picture 8">
            <a:extLst>
              <a:ext uri="{FF2B5EF4-FFF2-40B4-BE49-F238E27FC236}">
                <a16:creationId xmlns:a16="http://schemas.microsoft.com/office/drawing/2014/main" id="{5976AC22-529F-0C45-BB86-FFB77D5CB214}"/>
              </a:ext>
            </a:extLst>
          </p:cNvPr>
          <p:cNvPicPr>
            <a:picLocks noChangeAspect="1"/>
          </p:cNvPicPr>
          <p:nvPr/>
        </p:nvPicPr>
        <p:blipFill>
          <a:blip r:embed="rId4"/>
          <a:stretch>
            <a:fillRect/>
          </a:stretch>
        </p:blipFill>
        <p:spPr>
          <a:xfrm>
            <a:off x="775938" y="3417921"/>
            <a:ext cx="4191000" cy="3073400"/>
          </a:xfrm>
          <a:prstGeom prst="rect">
            <a:avLst/>
          </a:prstGeom>
        </p:spPr>
      </p:pic>
      <p:pic>
        <p:nvPicPr>
          <p:cNvPr id="10" name="Picture 9">
            <a:extLst>
              <a:ext uri="{FF2B5EF4-FFF2-40B4-BE49-F238E27FC236}">
                <a16:creationId xmlns:a16="http://schemas.microsoft.com/office/drawing/2014/main" id="{82EA9F60-2980-B048-B5BC-7B5CAA6BF178}"/>
              </a:ext>
            </a:extLst>
          </p:cNvPr>
          <p:cNvPicPr>
            <a:picLocks noChangeAspect="1"/>
          </p:cNvPicPr>
          <p:nvPr/>
        </p:nvPicPr>
        <p:blipFill>
          <a:blip r:embed="rId5"/>
          <a:stretch>
            <a:fillRect/>
          </a:stretch>
        </p:blipFill>
        <p:spPr>
          <a:xfrm>
            <a:off x="5461831" y="3417921"/>
            <a:ext cx="4191000" cy="3073400"/>
          </a:xfrm>
          <a:prstGeom prst="rect">
            <a:avLst/>
          </a:prstGeom>
        </p:spPr>
      </p:pic>
    </p:spTree>
    <p:extLst>
      <p:ext uri="{BB962C8B-B14F-4D97-AF65-F5344CB8AC3E}">
        <p14:creationId xmlns:p14="http://schemas.microsoft.com/office/powerpoint/2010/main" val="2123364720"/>
      </p:ext>
    </p:extLst>
  </p:cSld>
  <p:clrMapOvr>
    <a:masterClrMapping/>
  </p:clrMapOvr>
</p:sld>
</file>

<file path=ppt/theme/theme1.xml><?xml version="1.0" encoding="utf-8"?>
<a:theme xmlns:a="http://schemas.openxmlformats.org/drawingml/2006/main" name="NCStateU-horizontal-left-logo">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5378</TotalTime>
  <Words>1144</Words>
  <Application>Microsoft Macintosh PowerPoint</Application>
  <PresentationFormat>Widescreen</PresentationFormat>
  <Paragraphs>111</Paragraphs>
  <Slides>18</Slides>
  <Notes>0</Notes>
  <HiddenSlides>0</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1</vt:i4>
      </vt:variant>
      <vt:variant>
        <vt:lpstr>Slide Titles</vt:lpstr>
      </vt:variant>
      <vt:variant>
        <vt:i4>18</vt:i4>
      </vt:variant>
    </vt:vector>
  </HeadingPairs>
  <TitlesOfParts>
    <vt:vector size="24" baseType="lpstr">
      <vt:lpstr>Arial</vt:lpstr>
      <vt:lpstr>Arial Narrow</vt:lpstr>
      <vt:lpstr>Calibri</vt:lpstr>
      <vt:lpstr>Cambria Math</vt:lpstr>
      <vt:lpstr>NCStateU-horizontal-left-logo</vt:lpstr>
      <vt:lpstr>Equation</vt:lpstr>
      <vt:lpstr>Nuclear Fuel Performance</vt:lpstr>
      <vt:lpstr>Last Time</vt:lpstr>
      <vt:lpstr>UO2 Radiation effects</vt:lpstr>
      <vt:lpstr>Thermal Conductivity Degradation</vt:lpstr>
      <vt:lpstr>Thermal Conductivity Degradation</vt:lpstr>
      <vt:lpstr>UO2 Thermal Conductivity</vt:lpstr>
      <vt:lpstr>UO2 Thermal Conductivity</vt:lpstr>
      <vt:lpstr>UO2 Thermal Conductivity</vt:lpstr>
      <vt:lpstr>UO2 Thermal Conductivity</vt:lpstr>
      <vt:lpstr>Physical Changes</vt:lpstr>
      <vt:lpstr>High Burnup Structure (HBS)</vt:lpstr>
      <vt:lpstr>High Burnup Structure (HBS)</vt:lpstr>
      <vt:lpstr>High Burnup Structure (HBS)</vt:lpstr>
      <vt:lpstr>Fuel chemistry</vt:lpstr>
      <vt:lpstr>Fuel Chemistry</vt:lpstr>
      <vt:lpstr>O/M ratio</vt:lpstr>
      <vt:lpstr>Excess O</vt:lpstr>
      <vt:lpstr>Incorporation of Fission Products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Material Property Evolution</dc:title>
  <dc:creator>Benjamin Beeler</dc:creator>
  <cp:lastModifiedBy>Benjamin W. Beeler</cp:lastModifiedBy>
  <cp:revision>40</cp:revision>
  <dcterms:created xsi:type="dcterms:W3CDTF">2020-02-11T17:45:48Z</dcterms:created>
  <dcterms:modified xsi:type="dcterms:W3CDTF">2024-02-15T14:45:44Z</dcterms:modified>
</cp:coreProperties>
</file>